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jpe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 Id="rId6" Target="../media/image44.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slide4.xml" Type="http://schemas.openxmlformats.org/officeDocument/2006/relationships/slide"/><Relationship Id="rId5" Target="slide5.xml" Type="http://schemas.openxmlformats.org/officeDocument/2006/relationships/slide"/><Relationship Id="rId6" Target="slide6.xml" Type="http://schemas.openxmlformats.org/officeDocument/2006/relationships/slide"/><Relationship Id="rId7" Target="slide9.xml" Type="http://schemas.openxmlformats.org/officeDocument/2006/relationships/slide"/><Relationship Id="rId8" Target="slide12.xml" Type="http://schemas.openxmlformats.org/officeDocument/2006/relationships/slide"/><Relationship Id="rId9" Target="slide13.xml" Type="http://schemas.openxmlformats.org/officeDocument/2006/relationships/slid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57.png" Type="http://schemas.openxmlformats.org/officeDocument/2006/relationships/image"/><Relationship Id="rId15" Target="../media/image58.svg" Type="http://schemas.openxmlformats.org/officeDocument/2006/relationships/image"/><Relationship Id="rId16" Target="../media/image59.png" Type="http://schemas.openxmlformats.org/officeDocument/2006/relationships/image"/><Relationship Id="rId17" Target="../media/image60.svg" Type="http://schemas.openxmlformats.org/officeDocument/2006/relationships/image"/><Relationship Id="rId18" Target="../media/image61.png" Type="http://schemas.openxmlformats.org/officeDocument/2006/relationships/image"/><Relationship Id="rId19" Target="../media/image62.svg" Type="http://schemas.openxmlformats.org/officeDocument/2006/relationships/image"/><Relationship Id="rId2" Target="../media/image45.png" Type="http://schemas.openxmlformats.org/officeDocument/2006/relationships/image"/><Relationship Id="rId20" Target="../media/image63.png" Type="http://schemas.openxmlformats.org/officeDocument/2006/relationships/image"/><Relationship Id="rId21" Target="../media/image64.svg" Type="http://schemas.openxmlformats.org/officeDocument/2006/relationships/image"/><Relationship Id="rId22" Target="../media/image65.png" Type="http://schemas.openxmlformats.org/officeDocument/2006/relationships/image"/><Relationship Id="rId23" Target="../media/image66.svg" Type="http://schemas.openxmlformats.org/officeDocument/2006/relationships/image"/><Relationship Id="rId24" Target="../media/image67.png" Type="http://schemas.openxmlformats.org/officeDocument/2006/relationships/image"/><Relationship Id="rId25" Target="../media/image68.svg" Type="http://schemas.openxmlformats.org/officeDocument/2006/relationships/image"/><Relationship Id="rId26" Target="../media/image69.png" Type="http://schemas.openxmlformats.org/officeDocument/2006/relationships/image"/><Relationship Id="rId27" Target="../media/image70.svg" Type="http://schemas.openxmlformats.org/officeDocument/2006/relationships/image"/><Relationship Id="rId28" Target="../media/image71.png" Type="http://schemas.openxmlformats.org/officeDocument/2006/relationships/image"/><Relationship Id="rId29" Target="../media/image72.svg" Type="http://schemas.openxmlformats.org/officeDocument/2006/relationships/image"/><Relationship Id="rId3" Target="../media/image46.svg" Type="http://schemas.openxmlformats.org/officeDocument/2006/relationships/image"/><Relationship Id="rId30" Target="../media/image73.png" Type="http://schemas.openxmlformats.org/officeDocument/2006/relationships/image"/><Relationship Id="rId31" Target="../media/image74.svg" Type="http://schemas.openxmlformats.org/officeDocument/2006/relationships/image"/><Relationship Id="rId32" Target="../media/image75.png" Type="http://schemas.openxmlformats.org/officeDocument/2006/relationships/image"/><Relationship Id="rId33" Target="../media/image76.svg" Type="http://schemas.openxmlformats.org/officeDocument/2006/relationships/image"/><Relationship Id="rId34" Target="../media/image77.png" Type="http://schemas.openxmlformats.org/officeDocument/2006/relationships/image"/><Relationship Id="rId35" Target="../media/image78.svg" Type="http://schemas.openxmlformats.org/officeDocument/2006/relationships/image"/><Relationship Id="rId36" Target="../media/image79.png" Type="http://schemas.openxmlformats.org/officeDocument/2006/relationships/image"/><Relationship Id="rId37" Target="../media/image80.svg" Type="http://schemas.openxmlformats.org/officeDocument/2006/relationships/image"/><Relationship Id="rId38" Target="../media/image81.png" Type="http://schemas.openxmlformats.org/officeDocument/2006/relationships/image"/><Relationship Id="rId39" Target="../media/image82.svg" Type="http://schemas.openxmlformats.org/officeDocument/2006/relationships/image"/><Relationship Id="rId4" Target="../media/image47.png" Type="http://schemas.openxmlformats.org/officeDocument/2006/relationships/image"/><Relationship Id="rId40" Target="../media/image83.png" Type="http://schemas.openxmlformats.org/officeDocument/2006/relationships/image"/><Relationship Id="rId41" Target="../media/image84.svg" Type="http://schemas.openxmlformats.org/officeDocument/2006/relationships/image"/><Relationship Id="rId42" Target="../media/image85.png" Type="http://schemas.openxmlformats.org/officeDocument/2006/relationships/image"/><Relationship Id="rId43" Target="../media/image86.svg" Type="http://schemas.openxmlformats.org/officeDocument/2006/relationships/image"/><Relationship Id="rId44" Target="../media/image87.png" Type="http://schemas.openxmlformats.org/officeDocument/2006/relationships/image"/><Relationship Id="rId45" Target="../media/image88.svg" Type="http://schemas.openxmlformats.org/officeDocument/2006/relationships/image"/><Relationship Id="rId46" Target="../media/image89.png" Type="http://schemas.openxmlformats.org/officeDocument/2006/relationships/image"/><Relationship Id="rId47" Target="../media/image90.svg" Type="http://schemas.openxmlformats.org/officeDocument/2006/relationships/image"/><Relationship Id="rId48" Target="../media/image91.png" Type="http://schemas.openxmlformats.org/officeDocument/2006/relationships/image"/><Relationship Id="rId49" Target="../media/image92.svg" Type="http://schemas.openxmlformats.org/officeDocument/2006/relationships/image"/><Relationship Id="rId5" Target="../media/image48.svg" Type="http://schemas.openxmlformats.org/officeDocument/2006/relationships/image"/><Relationship Id="rId50" Target="../media/image93.png" Type="http://schemas.openxmlformats.org/officeDocument/2006/relationships/image"/><Relationship Id="rId51" Target="../media/image94.svg" Type="http://schemas.openxmlformats.org/officeDocument/2006/relationships/image"/><Relationship Id="rId52" Target="../media/image95.png" Type="http://schemas.openxmlformats.org/officeDocument/2006/relationships/image"/><Relationship Id="rId53" Target="../media/image96.svg" Type="http://schemas.openxmlformats.org/officeDocument/2006/relationships/image"/><Relationship Id="rId54" Target="../media/image97.png" Type="http://schemas.openxmlformats.org/officeDocument/2006/relationships/image"/><Relationship Id="rId55" Target="../media/image98.svg" Type="http://schemas.openxmlformats.org/officeDocument/2006/relationships/image"/><Relationship Id="rId56" Target="../media/image99.png" Type="http://schemas.openxmlformats.org/officeDocument/2006/relationships/image"/><Relationship Id="rId57" Target="../media/image100.svg" Type="http://schemas.openxmlformats.org/officeDocument/2006/relationships/image"/><Relationship Id="rId58" Target="../media/image101.png" Type="http://schemas.openxmlformats.org/officeDocument/2006/relationships/image"/><Relationship Id="rId59" Target="../media/image102.svg" Type="http://schemas.openxmlformats.org/officeDocument/2006/relationships/image"/><Relationship Id="rId6" Target="../media/image49.png" Type="http://schemas.openxmlformats.org/officeDocument/2006/relationships/image"/><Relationship Id="rId60" Target="../media/image103.png" Type="http://schemas.openxmlformats.org/officeDocument/2006/relationships/image"/><Relationship Id="rId61" Target="../media/image104.sv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9.png" Type="http://schemas.openxmlformats.org/officeDocument/2006/relationships/image"/><Relationship Id="rId11" Target="../media/image110.svg" Type="http://schemas.openxmlformats.org/officeDocument/2006/relationships/image"/><Relationship Id="rId12" Target="../media/image111.png" Type="http://schemas.openxmlformats.org/officeDocument/2006/relationships/image"/><Relationship Id="rId13" Target="../media/image112.svg" Type="http://schemas.openxmlformats.org/officeDocument/2006/relationships/image"/><Relationship Id="rId14" Target="../media/image113.png" Type="http://schemas.openxmlformats.org/officeDocument/2006/relationships/image"/><Relationship Id="rId15" Target="../media/image114.svg" Type="http://schemas.openxmlformats.org/officeDocument/2006/relationships/image"/><Relationship Id="rId16" Target="../media/image115.png" Type="http://schemas.openxmlformats.org/officeDocument/2006/relationships/image"/><Relationship Id="rId17" Target="../media/image116.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05.png" Type="http://schemas.openxmlformats.org/officeDocument/2006/relationships/image"/><Relationship Id="rId7" Target="../media/image106.svg" Type="http://schemas.openxmlformats.org/officeDocument/2006/relationships/image"/><Relationship Id="rId8" Target="../media/image107.png" Type="http://schemas.openxmlformats.org/officeDocument/2006/relationships/image"/><Relationship Id="rId9" Target="../media/image10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3.png" Type="http://schemas.openxmlformats.org/officeDocument/2006/relationships/image"/><Relationship Id="rId11" Target="../media/image124.svg" Type="http://schemas.openxmlformats.org/officeDocument/2006/relationships/image"/><Relationship Id="rId12" Target="../media/image125.png" Type="http://schemas.openxmlformats.org/officeDocument/2006/relationships/image"/><Relationship Id="rId13" Target="../media/image126.svg" Type="http://schemas.openxmlformats.org/officeDocument/2006/relationships/image"/><Relationship Id="rId14" Target="../media/image127.png" Type="http://schemas.openxmlformats.org/officeDocument/2006/relationships/image"/><Relationship Id="rId15" Target="../media/image128.svg" Type="http://schemas.openxmlformats.org/officeDocument/2006/relationships/image"/><Relationship Id="rId16" Target="../media/image129.png" Type="http://schemas.openxmlformats.org/officeDocument/2006/relationships/image"/><Relationship Id="rId17" Target="../media/image130.svg" Type="http://schemas.openxmlformats.org/officeDocument/2006/relationships/image"/><Relationship Id="rId18" Target="../media/image131.png" Type="http://schemas.openxmlformats.org/officeDocument/2006/relationships/image"/><Relationship Id="rId19" Target="../media/image132.svg" Type="http://schemas.openxmlformats.org/officeDocument/2006/relationships/image"/><Relationship Id="rId2" Target="../media/image117.png" Type="http://schemas.openxmlformats.org/officeDocument/2006/relationships/image"/><Relationship Id="rId20" Target="../media/image133.png" Type="http://schemas.openxmlformats.org/officeDocument/2006/relationships/image"/><Relationship Id="rId21" Target="../media/image134.svg" Type="http://schemas.openxmlformats.org/officeDocument/2006/relationships/image"/><Relationship Id="rId22" Target="../media/image135.png" Type="http://schemas.openxmlformats.org/officeDocument/2006/relationships/image"/><Relationship Id="rId23" Target="../media/image136.svg" Type="http://schemas.openxmlformats.org/officeDocument/2006/relationships/image"/><Relationship Id="rId24" Target="../media/image137.png" Type="http://schemas.openxmlformats.org/officeDocument/2006/relationships/image"/><Relationship Id="rId25" Target="../media/image138.svg" Type="http://schemas.openxmlformats.org/officeDocument/2006/relationships/image"/><Relationship Id="rId3" Target="../media/image118.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119.png" Type="http://schemas.openxmlformats.org/officeDocument/2006/relationships/image"/><Relationship Id="rId7" Target="../media/image120.svg" Type="http://schemas.openxmlformats.org/officeDocument/2006/relationships/image"/><Relationship Id="rId8" Target="../media/image121.png" Type="http://schemas.openxmlformats.org/officeDocument/2006/relationships/image"/><Relationship Id="rId9" Target="../media/image122.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99D4E"/>
        </a:solidFill>
      </p:bgPr>
    </p:bg>
    <p:spTree>
      <p:nvGrpSpPr>
        <p:cNvPr id="1" name=""/>
        <p:cNvGrpSpPr/>
        <p:nvPr/>
      </p:nvGrpSpPr>
      <p:grpSpPr>
        <a:xfrm>
          <a:off x="0" y="0"/>
          <a:ext cx="0" cy="0"/>
          <a:chOff x="0" y="0"/>
          <a:chExt cx="0" cy="0"/>
        </a:xfrm>
      </p:grpSpPr>
      <p:sp>
        <p:nvSpPr>
          <p:cNvPr name="Freeform 2" id="2"/>
          <p:cNvSpPr/>
          <p:nvPr/>
        </p:nvSpPr>
        <p:spPr>
          <a:xfrm flipH="false" flipV="false" rot="0">
            <a:off x="11141789" y="1113019"/>
            <a:ext cx="5965111" cy="8060961"/>
          </a:xfrm>
          <a:custGeom>
            <a:avLst/>
            <a:gdLst/>
            <a:ahLst/>
            <a:cxnLst/>
            <a:rect r="r" b="b" t="t" l="l"/>
            <a:pathLst>
              <a:path h="8060961" w="5965111">
                <a:moveTo>
                  <a:pt x="0" y="0"/>
                </a:moveTo>
                <a:lnTo>
                  <a:pt x="5965111" y="0"/>
                </a:lnTo>
                <a:lnTo>
                  <a:pt x="5965111" y="8060962"/>
                </a:lnTo>
                <a:lnTo>
                  <a:pt x="0" y="8060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8935" y="1405326"/>
            <a:ext cx="9620011" cy="7476348"/>
            <a:chOff x="0" y="0"/>
            <a:chExt cx="12826681" cy="9968464"/>
          </a:xfrm>
        </p:grpSpPr>
        <p:sp>
          <p:nvSpPr>
            <p:cNvPr name="TextBox 4" id="4"/>
            <p:cNvSpPr txBox="true"/>
            <p:nvPr/>
          </p:nvSpPr>
          <p:spPr>
            <a:xfrm rot="0">
              <a:off x="0" y="990600"/>
              <a:ext cx="12826681" cy="7315200"/>
            </a:xfrm>
            <a:prstGeom prst="rect">
              <a:avLst/>
            </a:prstGeom>
          </p:spPr>
          <p:txBody>
            <a:bodyPr anchor="t" rtlCol="false" tIns="0" lIns="0" bIns="0" rIns="0">
              <a:spAutoFit/>
            </a:bodyPr>
            <a:lstStyle/>
            <a:p>
              <a:pPr algn="ctr">
                <a:lnSpc>
                  <a:spcPts val="10800"/>
                </a:lnSpc>
              </a:pPr>
              <a:r>
                <a:rPr lang="en-US" sz="9000">
                  <a:solidFill>
                    <a:srgbClr val="FFFFFF"/>
                  </a:solidFill>
                  <a:latin typeface="Open Sans"/>
                </a:rPr>
                <a:t>An  case study on </a:t>
              </a:r>
              <a:r>
                <a:rPr lang="en-US" sz="9000">
                  <a:solidFill>
                    <a:srgbClr val="2A2A2A"/>
                  </a:solidFill>
                  <a:latin typeface="Open Sans Bold"/>
                </a:rPr>
                <a:t>Virtual Memory Strategies</a:t>
              </a:r>
              <a:r>
                <a:rPr lang="en-US" sz="9000">
                  <a:solidFill>
                    <a:srgbClr val="FFFFFF"/>
                  </a:solidFill>
                  <a:latin typeface="Open Sans"/>
                </a:rPr>
                <a:t> </a:t>
              </a:r>
            </a:p>
            <a:p>
              <a:pPr algn="ctr">
                <a:lnSpc>
                  <a:spcPts val="10800"/>
                </a:lnSpc>
              </a:pPr>
              <a:r>
                <a:rPr lang="en-US" sz="9000">
                  <a:solidFill>
                    <a:srgbClr val="FFFFFF"/>
                  </a:solidFill>
                  <a:latin typeface="Open Sans"/>
                </a:rPr>
                <a:t>in Modern OS</a:t>
              </a:r>
            </a:p>
          </p:txBody>
        </p:sp>
        <p:sp>
          <p:nvSpPr>
            <p:cNvPr name="TextBox 5" id="5"/>
            <p:cNvSpPr txBox="true"/>
            <p:nvPr/>
          </p:nvSpPr>
          <p:spPr>
            <a:xfrm rot="0">
              <a:off x="0" y="-9525"/>
              <a:ext cx="12826681" cy="530225"/>
            </a:xfrm>
            <a:prstGeom prst="rect">
              <a:avLst/>
            </a:prstGeom>
          </p:spPr>
          <p:txBody>
            <a:bodyPr anchor="t" rtlCol="false" tIns="0" lIns="0" bIns="0" rIns="0">
              <a:spAutoFit/>
            </a:bodyPr>
            <a:lstStyle/>
            <a:p>
              <a:pPr>
                <a:lnSpc>
                  <a:spcPts val="3119"/>
                </a:lnSpc>
              </a:pPr>
            </a:p>
          </p:txBody>
        </p:sp>
        <p:sp>
          <p:nvSpPr>
            <p:cNvPr name="TextBox 6" id="6"/>
            <p:cNvSpPr txBox="true"/>
            <p:nvPr/>
          </p:nvSpPr>
          <p:spPr>
            <a:xfrm rot="0">
              <a:off x="0" y="9411781"/>
              <a:ext cx="12826681" cy="556683"/>
            </a:xfrm>
            <a:prstGeom prst="rect">
              <a:avLst/>
            </a:prstGeom>
          </p:spPr>
          <p:txBody>
            <a:bodyPr anchor="t" rtlCol="false" tIns="0" lIns="0" bIns="0" rIns="0">
              <a:spAutoFit/>
            </a:bodyPr>
            <a:lstStyle/>
            <a:p>
              <a:pPr>
                <a:lnSpc>
                  <a:spcPts val="3500"/>
                </a:lnSpc>
              </a:pPr>
              <a:r>
                <a:rPr lang="en-US" sz="2500" spc="50">
                  <a:solidFill>
                    <a:srgbClr val="FFFFFF"/>
                  </a:solidFill>
                  <a:latin typeface="Open Sans"/>
                </a:rPr>
                <a:t>Group 6</a:t>
              </a:r>
            </a:p>
          </p:txBody>
        </p:sp>
        <p:sp>
          <p:nvSpPr>
            <p:cNvPr name="AutoShape 7" id="7"/>
            <p:cNvSpPr/>
            <p:nvPr/>
          </p:nvSpPr>
          <p:spPr>
            <a:xfrm>
              <a:off x="0" y="8797442"/>
              <a:ext cx="1863102" cy="0"/>
            </a:xfrm>
            <a:prstGeom prst="line">
              <a:avLst/>
            </a:prstGeom>
            <a:ln cap="flat" w="50800">
              <a:solidFill>
                <a:srgbClr val="2A2A2A"/>
              </a:solidFill>
              <a:prstDash val="solid"/>
              <a:headEnd type="none" len="sm" w="sm"/>
              <a:tailEnd type="none" len="sm" w="sm"/>
            </a:ln>
          </p:spPr>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108472" y="3357377"/>
          <a:ext cx="16112728" cy="5342733"/>
        </p:xfrm>
        <a:graphic>
          <a:graphicData uri="http://schemas.openxmlformats.org/drawingml/2006/table">
            <a:tbl>
              <a:tblPr/>
              <a:tblGrid>
                <a:gridCol w="4285152"/>
                <a:gridCol w="11827576"/>
              </a:tblGrid>
              <a:tr h="1237411">
                <a:tc>
                  <a:txBody>
                    <a:bodyPr anchor="t" rtlCol="false"/>
                    <a:lstStyle/>
                    <a:p>
                      <a:pPr algn="l">
                        <a:lnSpc>
                          <a:spcPts val="3079"/>
                        </a:lnSpc>
                        <a:defRPr/>
                      </a:pPr>
                      <a:r>
                        <a:rPr lang="en-US" sz="2199">
                          <a:solidFill>
                            <a:srgbClr val="2A2A2A"/>
                          </a:solidFill>
                          <a:latin typeface="Open Sans Bold"/>
                        </a:rPr>
                        <a:t>Fintech-related Apps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solidFill>
                      <a:srgbClr val="ABDEB6"/>
                    </a:solidFill>
                  </a:tcPr>
                </a:tc>
                <a:tc>
                  <a:txBody>
                    <a:bodyPr anchor="t" rtlCol="false"/>
                    <a:lstStyle/>
                    <a:p>
                      <a:pPr algn="l">
                        <a:lnSpc>
                          <a:spcPts val="3079"/>
                        </a:lnSpc>
                        <a:defRPr/>
                      </a:pPr>
                      <a:r>
                        <a:rPr lang="en-US" sz="2199">
                          <a:solidFill>
                            <a:srgbClr val="2A2A2A"/>
                          </a:solidFill>
                          <a:latin typeface="Open Sans Bold"/>
                        </a:rPr>
                        <a:t>Solutions They Offer</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9525">
                      <a:solidFill>
                        <a:srgbClr val="CCCCCC"/>
                      </a:solidFill>
                      <a:prstDash val="solid"/>
                      <a:round/>
                      <a:headEnd type="none" w="med" len="med"/>
                      <a:tailEnd type="none" w="med" len="med"/>
                    </a:lnB>
                    <a:solidFill>
                      <a:srgbClr val="ABDEB6"/>
                    </a:solidFill>
                  </a:tcPr>
                </a:tc>
              </a:tr>
              <a:tr h="1368441">
                <a:tc>
                  <a:txBody>
                    <a:bodyPr anchor="t" rtlCol="false"/>
                    <a:lstStyle/>
                    <a:p>
                      <a:pPr algn="l">
                        <a:lnSpc>
                          <a:spcPts val="2659"/>
                        </a:lnSpc>
                        <a:defRPr/>
                      </a:pPr>
                      <a:r>
                        <a:rPr lang="en-US" sz="1899">
                          <a:solidFill>
                            <a:srgbClr val="2A2A2A"/>
                          </a:solidFill>
                          <a:latin typeface="Open Sans"/>
                        </a:rPr>
                        <a:t>Payment Apps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FFFFFF"/>
                    </a:solidFill>
                  </a:tcPr>
                </a:tc>
                <a:tc>
                  <a:txBody>
                    <a:bodyPr anchor="t" rtlCol="false"/>
                    <a:lstStyle/>
                    <a:p>
                      <a:pPr algn="l">
                        <a:lnSpc>
                          <a:spcPts val="2659"/>
                        </a:lnSpc>
                        <a:defRPr/>
                      </a:pPr>
                      <a:r>
                        <a:rPr lang="en-US" sz="1899">
                          <a:solidFill>
                            <a:srgbClr val="2A2A2A"/>
                          </a:solidFill>
                          <a:latin typeface="Open Sans"/>
                        </a:rPr>
                        <a:t>These apps ease the payment experience of consumers and business owners alike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CCCCCC"/>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FFFFFF"/>
                    </a:solidFill>
                  </a:tcPr>
                </a:tc>
              </a:tr>
              <a:tr h="1368441">
                <a:tc>
                  <a:txBody>
                    <a:bodyPr anchor="t" rtlCol="false"/>
                    <a:lstStyle/>
                    <a:p>
                      <a:pPr algn="l">
                        <a:lnSpc>
                          <a:spcPts val="2659"/>
                        </a:lnSpc>
                        <a:defRPr/>
                      </a:pPr>
                      <a:r>
                        <a:rPr lang="en-US" sz="1899">
                          <a:solidFill>
                            <a:srgbClr val="2A2A2A"/>
                          </a:solidFill>
                          <a:latin typeface="Open Sans"/>
                        </a:rPr>
                        <a:t>Investment Apps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FFFFFF"/>
                    </a:solidFill>
                  </a:tcPr>
                </a:tc>
                <a:tc>
                  <a:txBody>
                    <a:bodyPr anchor="t" rtlCol="false"/>
                    <a:lstStyle/>
                    <a:p>
                      <a:pPr algn="l">
                        <a:lnSpc>
                          <a:spcPts val="2659"/>
                        </a:lnSpc>
                        <a:defRPr/>
                      </a:pPr>
                      <a:r>
                        <a:rPr lang="en-US" sz="1899">
                          <a:solidFill>
                            <a:srgbClr val="2A2A2A"/>
                          </a:solidFill>
                          <a:latin typeface="Open Sans"/>
                        </a:rPr>
                        <a:t>These apps provide an easy and simple avenue for individuals to invest in stocks directly from your personal phones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FFFFFF"/>
                    </a:solidFill>
                  </a:tcPr>
                </a:tc>
              </a:tr>
              <a:tr h="1368441">
                <a:tc>
                  <a:txBody>
                    <a:bodyPr anchor="t" rtlCol="false"/>
                    <a:lstStyle/>
                    <a:p>
                      <a:pPr algn="l">
                        <a:lnSpc>
                          <a:spcPts val="2659"/>
                        </a:lnSpc>
                        <a:defRPr/>
                      </a:pPr>
                      <a:r>
                        <a:rPr lang="en-US" sz="1899">
                          <a:solidFill>
                            <a:srgbClr val="2A2A2A"/>
                          </a:solidFill>
                          <a:latin typeface="Open Sans"/>
                        </a:rPr>
                        <a:t>Crypto Apps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FFFFFF"/>
                    </a:solidFill>
                  </a:tcPr>
                </a:tc>
                <a:tc>
                  <a:txBody>
                    <a:bodyPr anchor="t" rtlCol="false"/>
                    <a:lstStyle/>
                    <a:p>
                      <a:pPr algn="l">
                        <a:lnSpc>
                          <a:spcPts val="2659"/>
                        </a:lnSpc>
                        <a:defRPr/>
                      </a:pPr>
                      <a:r>
                        <a:rPr lang="en-US" sz="1899">
                          <a:solidFill>
                            <a:srgbClr val="2A2A2A"/>
                          </a:solidFill>
                          <a:latin typeface="Open Sans"/>
                        </a:rPr>
                        <a:t>These type of online apps allow individuals to use cryptocurrencies and tokens in transactions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solidFill>
                      <a:srgbClr val="FFFFFF"/>
                    </a:solidFill>
                  </a:tcPr>
                </a:tc>
              </a:tr>
            </a:tbl>
          </a:graphicData>
        </a:graphic>
      </p:graphicFrame>
      <p:grpSp>
        <p:nvGrpSpPr>
          <p:cNvPr name="Group 3" id="3"/>
          <p:cNvGrpSpPr/>
          <p:nvPr/>
        </p:nvGrpSpPr>
        <p:grpSpPr>
          <a:xfrm rot="0">
            <a:off x="6152116" y="8537678"/>
            <a:ext cx="5983767" cy="954342"/>
            <a:chOff x="0" y="0"/>
            <a:chExt cx="8870583" cy="1414756"/>
          </a:xfrm>
        </p:grpSpPr>
        <p:sp>
          <p:nvSpPr>
            <p:cNvPr name="Freeform 4" id="4"/>
            <p:cNvSpPr/>
            <p:nvPr/>
          </p:nvSpPr>
          <p:spPr>
            <a:xfrm flipH="false" flipV="false" rot="0">
              <a:off x="0" y="0"/>
              <a:ext cx="8870583" cy="1414756"/>
            </a:xfrm>
            <a:custGeom>
              <a:avLst/>
              <a:gdLst/>
              <a:ahLst/>
              <a:cxnLst/>
              <a:rect r="r" b="b" t="t" l="l"/>
              <a:pathLst>
                <a:path h="1414756" w="8870583">
                  <a:moveTo>
                    <a:pt x="38815" y="0"/>
                  </a:moveTo>
                  <a:lnTo>
                    <a:pt x="8831769" y="0"/>
                  </a:lnTo>
                  <a:cubicBezTo>
                    <a:pt x="8842063" y="0"/>
                    <a:pt x="8851936" y="4089"/>
                    <a:pt x="8859215" y="11369"/>
                  </a:cubicBezTo>
                  <a:cubicBezTo>
                    <a:pt x="8866494" y="18648"/>
                    <a:pt x="8870583" y="28520"/>
                    <a:pt x="8870583" y="38815"/>
                  </a:cubicBezTo>
                  <a:lnTo>
                    <a:pt x="8870583" y="1375942"/>
                  </a:lnTo>
                  <a:cubicBezTo>
                    <a:pt x="8870583" y="1397378"/>
                    <a:pt x="8853205" y="1414756"/>
                    <a:pt x="8831769" y="1414756"/>
                  </a:cubicBezTo>
                  <a:lnTo>
                    <a:pt x="38815" y="1414756"/>
                  </a:lnTo>
                  <a:cubicBezTo>
                    <a:pt x="28520" y="1414756"/>
                    <a:pt x="18648" y="1410667"/>
                    <a:pt x="11369" y="1403388"/>
                  </a:cubicBezTo>
                  <a:cubicBezTo>
                    <a:pt x="4089" y="1396108"/>
                    <a:pt x="0" y="1386236"/>
                    <a:pt x="0" y="1375942"/>
                  </a:cubicBezTo>
                  <a:lnTo>
                    <a:pt x="0" y="38815"/>
                  </a:lnTo>
                  <a:cubicBezTo>
                    <a:pt x="0" y="28520"/>
                    <a:pt x="4089" y="18648"/>
                    <a:pt x="11369" y="11369"/>
                  </a:cubicBezTo>
                  <a:cubicBezTo>
                    <a:pt x="18648" y="4089"/>
                    <a:pt x="28520" y="0"/>
                    <a:pt x="38815" y="0"/>
                  </a:cubicBezTo>
                  <a:close/>
                </a:path>
              </a:pathLst>
            </a:custGeom>
            <a:solidFill>
              <a:srgbClr val="EFEFEF"/>
            </a:solidFill>
            <a:ln cap="rnd">
              <a:noFill/>
              <a:prstDash val="sysDot"/>
              <a:round/>
            </a:ln>
          </p:spPr>
        </p:sp>
        <p:sp>
          <p:nvSpPr>
            <p:cNvPr name="TextBox 5" id="5"/>
            <p:cNvSpPr txBox="true"/>
            <p:nvPr/>
          </p:nvSpPr>
          <p:spPr>
            <a:xfrm>
              <a:off x="0" y="-28575"/>
              <a:ext cx="8870583" cy="1443331"/>
            </a:xfrm>
            <a:prstGeom prst="rect">
              <a:avLst/>
            </a:prstGeom>
          </p:spPr>
          <p:txBody>
            <a:bodyPr anchor="ctr" rtlCol="false" tIns="254000" lIns="254000" bIns="254000" rIns="254000"/>
            <a:lstStyle/>
            <a:p>
              <a:pPr>
                <a:lnSpc>
                  <a:spcPts val="2100"/>
                </a:lnSpc>
              </a:pPr>
              <a:r>
                <a:rPr lang="en-US" sz="1500">
                  <a:solidFill>
                    <a:srgbClr val="2A2A2A"/>
                  </a:solidFill>
                  <a:latin typeface="Open Sans Bold"/>
                </a:rPr>
                <a:t>Highlight</a:t>
              </a:r>
              <a:r>
                <a:rPr lang="en-US" sz="1500">
                  <a:solidFill>
                    <a:srgbClr val="2A2A2A"/>
                  </a:solidFill>
                  <a:latin typeface="Open Sans"/>
                </a:rPr>
                <a:t> two or more cells, </a:t>
              </a:r>
              <a:r>
                <a:rPr lang="en-US" sz="1500">
                  <a:solidFill>
                    <a:srgbClr val="2A2A2A"/>
                  </a:solidFill>
                  <a:latin typeface="Open Sans Bold"/>
                </a:rPr>
                <a:t>right-click</a:t>
              </a:r>
              <a:r>
                <a:rPr lang="en-US" sz="1500">
                  <a:solidFill>
                    <a:srgbClr val="2A2A2A"/>
                  </a:solidFill>
                  <a:latin typeface="Open Sans"/>
                </a:rPr>
                <a:t> then choose </a:t>
              </a:r>
              <a:r>
                <a:rPr lang="en-US" sz="1500">
                  <a:solidFill>
                    <a:srgbClr val="2A2A2A"/>
                  </a:solidFill>
                  <a:latin typeface="Open Sans Bold"/>
                </a:rPr>
                <a:t>"Merge Cells" </a:t>
              </a:r>
              <a:r>
                <a:rPr lang="en-US" sz="1500">
                  <a:solidFill>
                    <a:srgbClr val="2A2A2A"/>
                  </a:solidFill>
                  <a:latin typeface="Open Sans"/>
                </a:rPr>
                <a:t>to organize your table according to your needs!</a:t>
              </a:r>
            </a:p>
          </p:txBody>
        </p:sp>
      </p:grpSp>
      <p:sp>
        <p:nvSpPr>
          <p:cNvPr name="TextBox 6" id="6"/>
          <p:cNvSpPr txBox="true"/>
          <p:nvPr/>
        </p:nvSpPr>
        <p:spPr>
          <a:xfrm rot="0">
            <a:off x="1108472" y="1191143"/>
            <a:ext cx="16112728" cy="1371600"/>
          </a:xfrm>
          <a:prstGeom prst="rect">
            <a:avLst/>
          </a:prstGeom>
        </p:spPr>
        <p:txBody>
          <a:bodyPr anchor="t" rtlCol="false" tIns="0" lIns="0" bIns="0" rIns="0">
            <a:spAutoFit/>
          </a:bodyPr>
          <a:lstStyle/>
          <a:p>
            <a:pPr algn="l" marL="0" indent="0" lvl="0">
              <a:lnSpc>
                <a:spcPts val="10800"/>
              </a:lnSpc>
              <a:spcBef>
                <a:spcPct val="0"/>
              </a:spcBef>
            </a:pPr>
            <a:r>
              <a:rPr lang="en-US" sz="9000" u="none">
                <a:solidFill>
                  <a:srgbClr val="2A2A2A"/>
                </a:solidFill>
                <a:latin typeface="Open Sans"/>
              </a:rPr>
              <a:t>Where Fintech is </a:t>
            </a:r>
            <a:r>
              <a:rPr lang="en-US" sz="9000" u="none">
                <a:solidFill>
                  <a:srgbClr val="399D4E"/>
                </a:solidFill>
                <a:latin typeface="Open Sans"/>
              </a:rPr>
              <a:t>now</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3996" y="1846548"/>
            <a:ext cx="14880008" cy="2290854"/>
            <a:chOff x="0" y="0"/>
            <a:chExt cx="19840011" cy="3054472"/>
          </a:xfrm>
        </p:grpSpPr>
        <p:sp>
          <p:nvSpPr>
            <p:cNvPr name="TextBox 3" id="3"/>
            <p:cNvSpPr txBox="true"/>
            <p:nvPr/>
          </p:nvSpPr>
          <p:spPr>
            <a:xfrm rot="0">
              <a:off x="0" y="0"/>
              <a:ext cx="19840011" cy="1828800"/>
            </a:xfrm>
            <a:prstGeom prst="rect">
              <a:avLst/>
            </a:prstGeom>
          </p:spPr>
          <p:txBody>
            <a:bodyPr anchor="t" rtlCol="false" tIns="0" lIns="0" bIns="0" rIns="0">
              <a:spAutoFit/>
            </a:bodyPr>
            <a:lstStyle/>
            <a:p>
              <a:pPr>
                <a:lnSpc>
                  <a:spcPts val="10800"/>
                </a:lnSpc>
              </a:pPr>
              <a:r>
                <a:rPr lang="en-US" sz="9000">
                  <a:solidFill>
                    <a:srgbClr val="2A2A2A"/>
                  </a:solidFill>
                  <a:latin typeface="Open Sans"/>
                </a:rPr>
                <a:t>Top Trending FinTech </a:t>
              </a:r>
              <a:r>
                <a:rPr lang="en-US" sz="9000">
                  <a:solidFill>
                    <a:srgbClr val="399D4E"/>
                  </a:solidFill>
                  <a:latin typeface="Open Sans"/>
                </a:rPr>
                <a:t>Risks</a:t>
              </a:r>
            </a:p>
          </p:txBody>
        </p:sp>
        <p:sp>
          <p:nvSpPr>
            <p:cNvPr name="TextBox 4" id="4"/>
            <p:cNvSpPr txBox="true"/>
            <p:nvPr/>
          </p:nvSpPr>
          <p:spPr>
            <a:xfrm rot="0">
              <a:off x="0" y="2394072"/>
              <a:ext cx="19840011" cy="660400"/>
            </a:xfrm>
            <a:prstGeom prst="rect">
              <a:avLst/>
            </a:prstGeom>
          </p:spPr>
          <p:txBody>
            <a:bodyPr anchor="t" rtlCol="false" tIns="0" lIns="0" bIns="0" rIns="0">
              <a:spAutoFit/>
            </a:bodyPr>
            <a:lstStyle/>
            <a:p>
              <a:pPr>
                <a:lnSpc>
                  <a:spcPts val="3960"/>
                </a:lnSpc>
              </a:pPr>
              <a:r>
                <a:rPr lang="en-US" sz="3300">
                  <a:solidFill>
                    <a:srgbClr val="399D4E"/>
                  </a:solidFill>
                  <a:latin typeface="Open Sans Bold"/>
                </a:rPr>
                <a:t>Dangers posed by FinTech to consumers</a:t>
              </a:r>
            </a:p>
          </p:txBody>
        </p:sp>
      </p:grpSp>
      <p:grpSp>
        <p:nvGrpSpPr>
          <p:cNvPr name="Group 5" id="5"/>
          <p:cNvGrpSpPr/>
          <p:nvPr/>
        </p:nvGrpSpPr>
        <p:grpSpPr>
          <a:xfrm rot="0">
            <a:off x="12505346" y="5687104"/>
            <a:ext cx="4078658" cy="2753348"/>
            <a:chOff x="0" y="0"/>
            <a:chExt cx="5438211" cy="3671130"/>
          </a:xfrm>
        </p:grpSpPr>
        <p:sp>
          <p:nvSpPr>
            <p:cNvPr name="TextBox 6" id="6"/>
            <p:cNvSpPr txBox="true"/>
            <p:nvPr/>
          </p:nvSpPr>
          <p:spPr>
            <a:xfrm rot="0">
              <a:off x="0" y="1737260"/>
              <a:ext cx="5438211" cy="558800"/>
            </a:xfrm>
            <a:prstGeom prst="rect">
              <a:avLst/>
            </a:prstGeom>
          </p:spPr>
          <p:txBody>
            <a:bodyPr anchor="t" rtlCol="false" tIns="0" lIns="0" bIns="0" rIns="0">
              <a:spAutoFit/>
            </a:bodyPr>
            <a:lstStyle/>
            <a:p>
              <a:pPr marL="0" indent="0" lvl="0">
                <a:lnSpc>
                  <a:spcPts val="3359"/>
                </a:lnSpc>
                <a:spcBef>
                  <a:spcPct val="0"/>
                </a:spcBef>
              </a:pPr>
              <a:r>
                <a:rPr lang="en-US" sz="2799">
                  <a:solidFill>
                    <a:srgbClr val="2A2A2A"/>
                  </a:solidFill>
                  <a:latin typeface="Open Sans Bold"/>
                </a:rPr>
                <a:t>Digital identity risks</a:t>
              </a:r>
            </a:p>
          </p:txBody>
        </p:sp>
        <p:sp>
          <p:nvSpPr>
            <p:cNvPr name="TextBox 7" id="7"/>
            <p:cNvSpPr txBox="true"/>
            <p:nvPr/>
          </p:nvSpPr>
          <p:spPr>
            <a:xfrm rot="0">
              <a:off x="0" y="2666137"/>
              <a:ext cx="5438211" cy="1004993"/>
            </a:xfrm>
            <a:prstGeom prst="rect">
              <a:avLst/>
            </a:prstGeom>
          </p:spPr>
          <p:txBody>
            <a:bodyPr anchor="t" rtlCol="false" tIns="0" lIns="0" bIns="0" rIns="0">
              <a:spAutoFit/>
            </a:bodyPr>
            <a:lstStyle/>
            <a:p>
              <a:pPr marL="0" indent="0" lvl="1">
                <a:lnSpc>
                  <a:spcPts val="3079"/>
                </a:lnSpc>
                <a:spcBef>
                  <a:spcPct val="0"/>
                </a:spcBef>
              </a:pPr>
              <a:r>
                <a:rPr lang="en-US" sz="2199">
                  <a:solidFill>
                    <a:srgbClr val="2A2A2A"/>
                  </a:solidFill>
                  <a:latin typeface="Open Sans"/>
                </a:rPr>
                <a:t>Security codes and passwords could be easily accessed.</a:t>
              </a:r>
            </a:p>
          </p:txBody>
        </p:sp>
        <p:sp>
          <p:nvSpPr>
            <p:cNvPr name="Freeform 8" id="8"/>
            <p:cNvSpPr/>
            <p:nvPr/>
          </p:nvSpPr>
          <p:spPr>
            <a:xfrm flipH="false" flipV="false" rot="0">
              <a:off x="0" y="0"/>
              <a:ext cx="724450" cy="950948"/>
            </a:xfrm>
            <a:custGeom>
              <a:avLst/>
              <a:gdLst/>
              <a:ahLst/>
              <a:cxnLst/>
              <a:rect r="r" b="b" t="t" l="l"/>
              <a:pathLst>
                <a:path h="950948" w="724450">
                  <a:moveTo>
                    <a:pt x="0" y="0"/>
                  </a:moveTo>
                  <a:lnTo>
                    <a:pt x="724450" y="0"/>
                  </a:lnTo>
                  <a:lnTo>
                    <a:pt x="724450" y="950948"/>
                  </a:lnTo>
                  <a:lnTo>
                    <a:pt x="0" y="950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703996" y="5687104"/>
            <a:ext cx="4078658" cy="2753348"/>
            <a:chOff x="0" y="0"/>
            <a:chExt cx="5438211" cy="3671130"/>
          </a:xfrm>
        </p:grpSpPr>
        <p:sp>
          <p:nvSpPr>
            <p:cNvPr name="TextBox 10" id="10"/>
            <p:cNvSpPr txBox="true"/>
            <p:nvPr/>
          </p:nvSpPr>
          <p:spPr>
            <a:xfrm rot="0">
              <a:off x="0" y="1737260"/>
              <a:ext cx="5438211" cy="558800"/>
            </a:xfrm>
            <a:prstGeom prst="rect">
              <a:avLst/>
            </a:prstGeom>
          </p:spPr>
          <p:txBody>
            <a:bodyPr anchor="t" rtlCol="false" tIns="0" lIns="0" bIns="0" rIns="0">
              <a:spAutoFit/>
            </a:bodyPr>
            <a:lstStyle/>
            <a:p>
              <a:pPr marL="0" indent="0" lvl="0">
                <a:lnSpc>
                  <a:spcPts val="3359"/>
                </a:lnSpc>
                <a:spcBef>
                  <a:spcPct val="0"/>
                </a:spcBef>
              </a:pPr>
              <a:r>
                <a:rPr lang="en-US" sz="2799">
                  <a:solidFill>
                    <a:srgbClr val="2A2A2A"/>
                  </a:solidFill>
                  <a:latin typeface="Open Sans Bold"/>
                </a:rPr>
                <a:t>Money laundering risk</a:t>
              </a:r>
            </a:p>
          </p:txBody>
        </p:sp>
        <p:sp>
          <p:nvSpPr>
            <p:cNvPr name="TextBox 11" id="11"/>
            <p:cNvSpPr txBox="true"/>
            <p:nvPr/>
          </p:nvSpPr>
          <p:spPr>
            <a:xfrm rot="0">
              <a:off x="0" y="2666137"/>
              <a:ext cx="5438211" cy="1004993"/>
            </a:xfrm>
            <a:prstGeom prst="rect">
              <a:avLst/>
            </a:prstGeom>
          </p:spPr>
          <p:txBody>
            <a:bodyPr anchor="t" rtlCol="false" tIns="0" lIns="0" bIns="0" rIns="0">
              <a:spAutoFit/>
            </a:bodyPr>
            <a:lstStyle/>
            <a:p>
              <a:pPr>
                <a:lnSpc>
                  <a:spcPts val="3079"/>
                </a:lnSpc>
              </a:pPr>
              <a:r>
                <a:rPr lang="en-US" sz="2199">
                  <a:solidFill>
                    <a:srgbClr val="2A2A2A"/>
                  </a:solidFill>
                  <a:latin typeface="Open Sans"/>
                </a:rPr>
                <a:t>Regulations are yet</a:t>
              </a:r>
            </a:p>
            <a:p>
              <a:pPr marL="0" indent="0" lvl="1">
                <a:lnSpc>
                  <a:spcPts val="3079"/>
                </a:lnSpc>
                <a:spcBef>
                  <a:spcPct val="0"/>
                </a:spcBef>
              </a:pPr>
              <a:r>
                <a:rPr lang="en-US" sz="2199">
                  <a:solidFill>
                    <a:srgbClr val="2A2A2A"/>
                  </a:solidFill>
                  <a:latin typeface="Open Sans"/>
                </a:rPr>
                <a:t>to be improved.</a:t>
              </a:r>
            </a:p>
          </p:txBody>
        </p:sp>
        <p:sp>
          <p:nvSpPr>
            <p:cNvPr name="Freeform 12" id="12"/>
            <p:cNvSpPr/>
            <p:nvPr/>
          </p:nvSpPr>
          <p:spPr>
            <a:xfrm flipH="false" flipV="false" rot="0">
              <a:off x="0" y="0"/>
              <a:ext cx="1056609" cy="950948"/>
            </a:xfrm>
            <a:custGeom>
              <a:avLst/>
              <a:gdLst/>
              <a:ahLst/>
              <a:cxnLst/>
              <a:rect r="r" b="b" t="t" l="l"/>
              <a:pathLst>
                <a:path h="950948" w="1056609">
                  <a:moveTo>
                    <a:pt x="0" y="0"/>
                  </a:moveTo>
                  <a:lnTo>
                    <a:pt x="1056609" y="0"/>
                  </a:lnTo>
                  <a:lnTo>
                    <a:pt x="1056609" y="950948"/>
                  </a:lnTo>
                  <a:lnTo>
                    <a:pt x="0" y="9509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3" id="13"/>
          <p:cNvGrpSpPr/>
          <p:nvPr/>
        </p:nvGrpSpPr>
        <p:grpSpPr>
          <a:xfrm rot="0">
            <a:off x="7104671" y="5757845"/>
            <a:ext cx="4078658" cy="2682607"/>
            <a:chOff x="0" y="0"/>
            <a:chExt cx="5438211" cy="3576809"/>
          </a:xfrm>
        </p:grpSpPr>
        <p:sp>
          <p:nvSpPr>
            <p:cNvPr name="TextBox 14" id="14"/>
            <p:cNvSpPr txBox="true"/>
            <p:nvPr/>
          </p:nvSpPr>
          <p:spPr>
            <a:xfrm rot="0">
              <a:off x="0" y="1642939"/>
              <a:ext cx="5438211" cy="558800"/>
            </a:xfrm>
            <a:prstGeom prst="rect">
              <a:avLst/>
            </a:prstGeom>
          </p:spPr>
          <p:txBody>
            <a:bodyPr anchor="t" rtlCol="false" tIns="0" lIns="0" bIns="0" rIns="0">
              <a:spAutoFit/>
            </a:bodyPr>
            <a:lstStyle/>
            <a:p>
              <a:pPr marL="0" indent="0" lvl="0">
                <a:lnSpc>
                  <a:spcPts val="3359"/>
                </a:lnSpc>
                <a:spcBef>
                  <a:spcPct val="0"/>
                </a:spcBef>
              </a:pPr>
              <a:r>
                <a:rPr lang="en-US" sz="2799">
                  <a:solidFill>
                    <a:srgbClr val="2A2A2A"/>
                  </a:solidFill>
                  <a:latin typeface="Open Sans Bold"/>
                </a:rPr>
                <a:t>Online hacking</a:t>
              </a:r>
            </a:p>
          </p:txBody>
        </p:sp>
        <p:sp>
          <p:nvSpPr>
            <p:cNvPr name="TextBox 15" id="15"/>
            <p:cNvSpPr txBox="true"/>
            <p:nvPr/>
          </p:nvSpPr>
          <p:spPr>
            <a:xfrm rot="0">
              <a:off x="0" y="2571816"/>
              <a:ext cx="5438211" cy="1004993"/>
            </a:xfrm>
            <a:prstGeom prst="rect">
              <a:avLst/>
            </a:prstGeom>
          </p:spPr>
          <p:txBody>
            <a:bodyPr anchor="t" rtlCol="false" tIns="0" lIns="0" bIns="0" rIns="0">
              <a:spAutoFit/>
            </a:bodyPr>
            <a:lstStyle/>
            <a:p>
              <a:pPr>
                <a:lnSpc>
                  <a:spcPts val="3079"/>
                </a:lnSpc>
              </a:pPr>
              <a:r>
                <a:rPr lang="en-US" sz="2199">
                  <a:solidFill>
                    <a:srgbClr val="2A2A2A"/>
                  </a:solidFill>
                  <a:latin typeface="Open Sans"/>
                </a:rPr>
                <a:t>Hackers can gain access</a:t>
              </a:r>
            </a:p>
            <a:p>
              <a:pPr marL="0" indent="0" lvl="1">
                <a:lnSpc>
                  <a:spcPts val="3079"/>
                </a:lnSpc>
                <a:spcBef>
                  <a:spcPct val="0"/>
                </a:spcBef>
              </a:pPr>
              <a:r>
                <a:rPr lang="en-US" sz="2199">
                  <a:solidFill>
                    <a:srgbClr val="2A2A2A"/>
                  </a:solidFill>
                  <a:latin typeface="Open Sans"/>
                </a:rPr>
                <a:t>to your accounts.</a:t>
              </a:r>
            </a:p>
          </p:txBody>
        </p:sp>
        <p:sp>
          <p:nvSpPr>
            <p:cNvPr name="Freeform 16" id="16"/>
            <p:cNvSpPr/>
            <p:nvPr/>
          </p:nvSpPr>
          <p:spPr>
            <a:xfrm flipH="false" flipV="false" rot="0">
              <a:off x="0" y="0"/>
              <a:ext cx="833265" cy="856627"/>
            </a:xfrm>
            <a:custGeom>
              <a:avLst/>
              <a:gdLst/>
              <a:ahLst/>
              <a:cxnLst/>
              <a:rect r="r" b="b" t="t" l="l"/>
              <a:pathLst>
                <a:path h="856627" w="833265">
                  <a:moveTo>
                    <a:pt x="0" y="0"/>
                  </a:moveTo>
                  <a:lnTo>
                    <a:pt x="833265" y="0"/>
                  </a:lnTo>
                  <a:lnTo>
                    <a:pt x="833265" y="856627"/>
                  </a:lnTo>
                  <a:lnTo>
                    <a:pt x="0" y="856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085871" cy="10287000"/>
          </a:xfrm>
          <a:prstGeom prst="rect">
            <a:avLst/>
          </a:prstGeom>
          <a:solidFill>
            <a:srgbClr val="399D4E"/>
          </a:solidFill>
        </p:spPr>
      </p:sp>
      <p:grpSp>
        <p:nvGrpSpPr>
          <p:cNvPr name="Group 3" id="3"/>
          <p:cNvGrpSpPr/>
          <p:nvPr/>
        </p:nvGrpSpPr>
        <p:grpSpPr>
          <a:xfrm rot="0">
            <a:off x="1375383" y="1707310"/>
            <a:ext cx="6047412" cy="6872379"/>
            <a:chOff x="0" y="0"/>
            <a:chExt cx="8063216" cy="9163172"/>
          </a:xfrm>
        </p:grpSpPr>
        <p:sp>
          <p:nvSpPr>
            <p:cNvPr name="TextBox 4" id="4"/>
            <p:cNvSpPr txBox="true"/>
            <p:nvPr/>
          </p:nvSpPr>
          <p:spPr>
            <a:xfrm rot="0">
              <a:off x="0" y="0"/>
              <a:ext cx="8063216" cy="7315200"/>
            </a:xfrm>
            <a:prstGeom prst="rect">
              <a:avLst/>
            </a:prstGeom>
          </p:spPr>
          <p:txBody>
            <a:bodyPr anchor="t" rtlCol="false" tIns="0" lIns="0" bIns="0" rIns="0">
              <a:spAutoFit/>
            </a:bodyPr>
            <a:lstStyle/>
            <a:p>
              <a:pPr>
                <a:lnSpc>
                  <a:spcPts val="10800"/>
                </a:lnSpc>
              </a:pPr>
              <a:r>
                <a:rPr lang="en-US" sz="9000">
                  <a:solidFill>
                    <a:srgbClr val="FFFFFF"/>
                  </a:solidFill>
                  <a:latin typeface="Open Sans"/>
                </a:rPr>
                <a:t>Rewards</a:t>
              </a:r>
            </a:p>
            <a:p>
              <a:pPr>
                <a:lnSpc>
                  <a:spcPts val="10800"/>
                </a:lnSpc>
              </a:pPr>
              <a:r>
                <a:rPr lang="en-US" sz="9000">
                  <a:solidFill>
                    <a:srgbClr val="FFFFFF"/>
                  </a:solidFill>
                  <a:latin typeface="Open Sans"/>
                </a:rPr>
                <a:t>of </a:t>
              </a:r>
              <a:r>
                <a:rPr lang="en-US" sz="9000">
                  <a:solidFill>
                    <a:srgbClr val="A1EFB2"/>
                  </a:solidFill>
                  <a:latin typeface="Open Sans"/>
                </a:rPr>
                <a:t>FinTech-driven</a:t>
              </a:r>
              <a:r>
                <a:rPr lang="en-US" sz="9000">
                  <a:solidFill>
                    <a:srgbClr val="FFFFFF"/>
                  </a:solidFill>
                  <a:latin typeface="Open Sans"/>
                </a:rPr>
                <a:t> payments</a:t>
              </a:r>
            </a:p>
          </p:txBody>
        </p:sp>
        <p:sp>
          <p:nvSpPr>
            <p:cNvPr name="TextBox 5" id="5"/>
            <p:cNvSpPr txBox="true"/>
            <p:nvPr/>
          </p:nvSpPr>
          <p:spPr>
            <a:xfrm rot="0">
              <a:off x="0" y="7943972"/>
              <a:ext cx="8063216" cy="1219200"/>
            </a:xfrm>
            <a:prstGeom prst="rect">
              <a:avLst/>
            </a:prstGeom>
          </p:spPr>
          <p:txBody>
            <a:bodyPr anchor="t" rtlCol="false" tIns="0" lIns="0" bIns="0" rIns="0">
              <a:spAutoFit/>
            </a:bodyPr>
            <a:lstStyle/>
            <a:p>
              <a:pPr>
                <a:lnSpc>
                  <a:spcPts val="3600"/>
                </a:lnSpc>
              </a:pPr>
              <a:r>
                <a:rPr lang="en-US" sz="3000">
                  <a:solidFill>
                    <a:srgbClr val="A1EFB2"/>
                  </a:solidFill>
                  <a:latin typeface="Open Sans Bold"/>
                </a:rPr>
                <a:t>A closer look at the benefits of</a:t>
              </a:r>
            </a:p>
            <a:p>
              <a:pPr>
                <a:lnSpc>
                  <a:spcPts val="3600"/>
                </a:lnSpc>
              </a:pPr>
              <a:r>
                <a:rPr lang="en-US" sz="3000">
                  <a:solidFill>
                    <a:srgbClr val="A1EFB2"/>
                  </a:solidFill>
                  <a:latin typeface="Open Sans Bold"/>
                </a:rPr>
                <a:t>FinTech-powered payments</a:t>
              </a:r>
            </a:p>
          </p:txBody>
        </p:sp>
      </p:grpSp>
      <p:grpSp>
        <p:nvGrpSpPr>
          <p:cNvPr name="Group 6" id="6"/>
          <p:cNvGrpSpPr/>
          <p:nvPr/>
        </p:nvGrpSpPr>
        <p:grpSpPr>
          <a:xfrm rot="0">
            <a:off x="11498509" y="1771379"/>
            <a:ext cx="5417891" cy="991886"/>
            <a:chOff x="0" y="0"/>
            <a:chExt cx="7223855" cy="1322514"/>
          </a:xfrm>
        </p:grpSpPr>
        <p:sp>
          <p:nvSpPr>
            <p:cNvPr name="TextBox 7" id="7"/>
            <p:cNvSpPr txBox="true"/>
            <p:nvPr/>
          </p:nvSpPr>
          <p:spPr>
            <a:xfrm rot="0">
              <a:off x="0" y="0"/>
              <a:ext cx="7223855" cy="60960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A2A"/>
                  </a:solidFill>
                  <a:latin typeface="Open Sans Bold"/>
                </a:rPr>
                <a:t>Greater speed</a:t>
              </a:r>
            </a:p>
          </p:txBody>
        </p:sp>
        <p:sp>
          <p:nvSpPr>
            <p:cNvPr name="TextBox 8" id="8"/>
            <p:cNvSpPr txBox="true"/>
            <p:nvPr/>
          </p:nvSpPr>
          <p:spPr>
            <a:xfrm rot="0">
              <a:off x="0" y="838221"/>
              <a:ext cx="7223855" cy="484293"/>
            </a:xfrm>
            <a:prstGeom prst="rect">
              <a:avLst/>
            </a:prstGeom>
          </p:spPr>
          <p:txBody>
            <a:bodyPr anchor="t" rtlCol="false" tIns="0" lIns="0" bIns="0" rIns="0">
              <a:spAutoFit/>
            </a:bodyPr>
            <a:lstStyle/>
            <a:p>
              <a:pPr marL="0" indent="0" lvl="1">
                <a:lnSpc>
                  <a:spcPts val="3079"/>
                </a:lnSpc>
                <a:spcBef>
                  <a:spcPct val="0"/>
                </a:spcBef>
              </a:pPr>
              <a:r>
                <a:rPr lang="en-US" sz="2199">
                  <a:solidFill>
                    <a:srgbClr val="2A2A2A"/>
                  </a:solidFill>
                  <a:latin typeface="Open Sans"/>
                </a:rPr>
                <a:t>Instant transfer of funds</a:t>
              </a:r>
            </a:p>
          </p:txBody>
        </p:sp>
      </p:grpSp>
      <p:grpSp>
        <p:nvGrpSpPr>
          <p:cNvPr name="Group 9" id="9"/>
          <p:cNvGrpSpPr/>
          <p:nvPr/>
        </p:nvGrpSpPr>
        <p:grpSpPr>
          <a:xfrm rot="0">
            <a:off x="11498509" y="4452295"/>
            <a:ext cx="5417891" cy="991886"/>
            <a:chOff x="0" y="0"/>
            <a:chExt cx="7223855" cy="1322514"/>
          </a:xfrm>
        </p:grpSpPr>
        <p:sp>
          <p:nvSpPr>
            <p:cNvPr name="TextBox 10" id="10"/>
            <p:cNvSpPr txBox="true"/>
            <p:nvPr/>
          </p:nvSpPr>
          <p:spPr>
            <a:xfrm rot="0">
              <a:off x="0" y="0"/>
              <a:ext cx="7223855" cy="60960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A2A"/>
                  </a:solidFill>
                  <a:latin typeface="Open Sans Bold"/>
                </a:rPr>
                <a:t>Enhanced transparency</a:t>
              </a:r>
            </a:p>
          </p:txBody>
        </p:sp>
        <p:sp>
          <p:nvSpPr>
            <p:cNvPr name="TextBox 11" id="11"/>
            <p:cNvSpPr txBox="true"/>
            <p:nvPr/>
          </p:nvSpPr>
          <p:spPr>
            <a:xfrm rot="0">
              <a:off x="0" y="838221"/>
              <a:ext cx="7223855" cy="484293"/>
            </a:xfrm>
            <a:prstGeom prst="rect">
              <a:avLst/>
            </a:prstGeom>
          </p:spPr>
          <p:txBody>
            <a:bodyPr anchor="t" rtlCol="false" tIns="0" lIns="0" bIns="0" rIns="0">
              <a:spAutoFit/>
            </a:bodyPr>
            <a:lstStyle/>
            <a:p>
              <a:pPr marL="0" indent="0" lvl="1">
                <a:lnSpc>
                  <a:spcPts val="3079"/>
                </a:lnSpc>
                <a:spcBef>
                  <a:spcPct val="0"/>
                </a:spcBef>
              </a:pPr>
              <a:r>
                <a:rPr lang="en-US" sz="2199">
                  <a:solidFill>
                    <a:srgbClr val="2A2A2A"/>
                  </a:solidFill>
                  <a:latin typeface="Open Sans"/>
                </a:rPr>
                <a:t>There's a clear trail of where money goes</a:t>
              </a:r>
            </a:p>
          </p:txBody>
        </p:sp>
      </p:grpSp>
      <p:grpSp>
        <p:nvGrpSpPr>
          <p:cNvPr name="Group 12" id="12"/>
          <p:cNvGrpSpPr/>
          <p:nvPr/>
        </p:nvGrpSpPr>
        <p:grpSpPr>
          <a:xfrm rot="0">
            <a:off x="11498509" y="7133210"/>
            <a:ext cx="5417891" cy="1382411"/>
            <a:chOff x="0" y="0"/>
            <a:chExt cx="7223855" cy="1843214"/>
          </a:xfrm>
        </p:grpSpPr>
        <p:sp>
          <p:nvSpPr>
            <p:cNvPr name="TextBox 13" id="13"/>
            <p:cNvSpPr txBox="true"/>
            <p:nvPr/>
          </p:nvSpPr>
          <p:spPr>
            <a:xfrm rot="0">
              <a:off x="0" y="0"/>
              <a:ext cx="7223855" cy="60960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A2A"/>
                  </a:solidFill>
                  <a:latin typeface="Open Sans Bold"/>
                </a:rPr>
                <a:t>Better security</a:t>
              </a:r>
            </a:p>
          </p:txBody>
        </p:sp>
        <p:sp>
          <p:nvSpPr>
            <p:cNvPr name="TextBox 14" id="14"/>
            <p:cNvSpPr txBox="true"/>
            <p:nvPr/>
          </p:nvSpPr>
          <p:spPr>
            <a:xfrm rot="0">
              <a:off x="0" y="838221"/>
              <a:ext cx="7223855" cy="1004993"/>
            </a:xfrm>
            <a:prstGeom prst="rect">
              <a:avLst/>
            </a:prstGeom>
          </p:spPr>
          <p:txBody>
            <a:bodyPr anchor="t" rtlCol="false" tIns="0" lIns="0" bIns="0" rIns="0">
              <a:spAutoFit/>
            </a:bodyPr>
            <a:lstStyle/>
            <a:p>
              <a:pPr>
                <a:lnSpc>
                  <a:spcPts val="3079"/>
                </a:lnSpc>
              </a:pPr>
              <a:r>
                <a:rPr lang="en-US" sz="2199">
                  <a:solidFill>
                    <a:srgbClr val="2A2A2A"/>
                  </a:solidFill>
                  <a:latin typeface="Open Sans"/>
                </a:rPr>
                <a:t>You can rest assured that your money</a:t>
              </a:r>
            </a:p>
            <a:p>
              <a:pPr marL="0" indent="0" lvl="1">
                <a:lnSpc>
                  <a:spcPts val="3079"/>
                </a:lnSpc>
                <a:spcBef>
                  <a:spcPct val="0"/>
                </a:spcBef>
              </a:pPr>
              <a:r>
                <a:rPr lang="en-US" sz="2199">
                  <a:solidFill>
                    <a:srgbClr val="2A2A2A"/>
                  </a:solidFill>
                  <a:latin typeface="Open Sans"/>
                </a:rPr>
                <a:t>will not go astray</a:t>
              </a:r>
            </a:p>
          </p:txBody>
        </p:sp>
      </p:grpSp>
      <p:sp>
        <p:nvSpPr>
          <p:cNvPr name="Freeform 15" id="15"/>
          <p:cNvSpPr/>
          <p:nvPr/>
        </p:nvSpPr>
        <p:spPr>
          <a:xfrm flipH="false" flipV="false" rot="0">
            <a:off x="10136329" y="1771379"/>
            <a:ext cx="435546" cy="663574"/>
          </a:xfrm>
          <a:custGeom>
            <a:avLst/>
            <a:gdLst/>
            <a:ahLst/>
            <a:cxnLst/>
            <a:rect r="r" b="b" t="t" l="l"/>
            <a:pathLst>
              <a:path h="663574" w="435546">
                <a:moveTo>
                  <a:pt x="0" y="0"/>
                </a:moveTo>
                <a:lnTo>
                  <a:pt x="435546" y="0"/>
                </a:lnTo>
                <a:lnTo>
                  <a:pt x="435546" y="663574"/>
                </a:lnTo>
                <a:lnTo>
                  <a:pt x="0" y="663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0104960" y="4452295"/>
            <a:ext cx="498284" cy="663574"/>
          </a:xfrm>
          <a:custGeom>
            <a:avLst/>
            <a:gdLst/>
            <a:ahLst/>
            <a:cxnLst/>
            <a:rect r="r" b="b" t="t" l="l"/>
            <a:pathLst>
              <a:path h="663574" w="498284">
                <a:moveTo>
                  <a:pt x="0" y="0"/>
                </a:moveTo>
                <a:lnTo>
                  <a:pt x="498284" y="0"/>
                </a:lnTo>
                <a:lnTo>
                  <a:pt x="498284" y="663574"/>
                </a:lnTo>
                <a:lnTo>
                  <a:pt x="0" y="663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0009796" y="7133210"/>
            <a:ext cx="688613" cy="555898"/>
          </a:xfrm>
          <a:custGeom>
            <a:avLst/>
            <a:gdLst/>
            <a:ahLst/>
            <a:cxnLst/>
            <a:rect r="r" b="b" t="t" l="l"/>
            <a:pathLst>
              <a:path h="555898" w="688613">
                <a:moveTo>
                  <a:pt x="0" y="0"/>
                </a:moveTo>
                <a:lnTo>
                  <a:pt x="688613" y="0"/>
                </a:lnTo>
                <a:lnTo>
                  <a:pt x="688613" y="555899"/>
                </a:lnTo>
                <a:lnTo>
                  <a:pt x="0" y="555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54595" y="1709678"/>
            <a:ext cx="6155907" cy="6867644"/>
          </a:xfrm>
          <a:custGeom>
            <a:avLst/>
            <a:gdLst/>
            <a:ahLst/>
            <a:cxnLst/>
            <a:rect r="r" b="b" t="t" l="l"/>
            <a:pathLst>
              <a:path h="6867644" w="6155907">
                <a:moveTo>
                  <a:pt x="0" y="0"/>
                </a:moveTo>
                <a:lnTo>
                  <a:pt x="6155907" y="0"/>
                </a:lnTo>
                <a:lnTo>
                  <a:pt x="6155907" y="6867644"/>
                </a:lnTo>
                <a:lnTo>
                  <a:pt x="0" y="6867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9121" y="2255213"/>
            <a:ext cx="7235427" cy="5716161"/>
            <a:chOff x="0" y="0"/>
            <a:chExt cx="9647236" cy="7621548"/>
          </a:xfrm>
        </p:grpSpPr>
        <p:sp>
          <p:nvSpPr>
            <p:cNvPr name="TextBox 4" id="4"/>
            <p:cNvSpPr txBox="true"/>
            <p:nvPr/>
          </p:nvSpPr>
          <p:spPr>
            <a:xfrm rot="0">
              <a:off x="0" y="0"/>
              <a:ext cx="9647236" cy="3657600"/>
            </a:xfrm>
            <a:prstGeom prst="rect">
              <a:avLst/>
            </a:prstGeom>
          </p:spPr>
          <p:txBody>
            <a:bodyPr anchor="t" rtlCol="false" tIns="0" lIns="0" bIns="0" rIns="0">
              <a:spAutoFit/>
            </a:bodyPr>
            <a:lstStyle/>
            <a:p>
              <a:pPr>
                <a:lnSpc>
                  <a:spcPts val="10800"/>
                </a:lnSpc>
              </a:pPr>
              <a:r>
                <a:rPr lang="en-US" sz="9000">
                  <a:solidFill>
                    <a:srgbClr val="2A2A2A"/>
                  </a:solidFill>
                  <a:latin typeface="Open Sans"/>
                </a:rPr>
                <a:t>What's </a:t>
              </a:r>
              <a:r>
                <a:rPr lang="en-US" sz="9000">
                  <a:solidFill>
                    <a:srgbClr val="399D4E"/>
                  </a:solidFill>
                  <a:latin typeface="Open Sans"/>
                </a:rPr>
                <a:t>next</a:t>
              </a:r>
              <a:r>
                <a:rPr lang="en-US" sz="9000">
                  <a:solidFill>
                    <a:srgbClr val="2A2A2A"/>
                  </a:solidFill>
                  <a:latin typeface="Open Sans"/>
                </a:rPr>
                <a:t> for FinTech?</a:t>
              </a:r>
            </a:p>
          </p:txBody>
        </p:sp>
        <p:sp>
          <p:nvSpPr>
            <p:cNvPr name="TextBox 5" id="5"/>
            <p:cNvSpPr txBox="true"/>
            <p:nvPr/>
          </p:nvSpPr>
          <p:spPr>
            <a:xfrm rot="0">
              <a:off x="0" y="6490190"/>
              <a:ext cx="9647236" cy="1131358"/>
            </a:xfrm>
            <a:prstGeom prst="rect">
              <a:avLst/>
            </a:prstGeom>
          </p:spPr>
          <p:txBody>
            <a:bodyPr anchor="t" rtlCol="false" tIns="0" lIns="0" bIns="0" rIns="0">
              <a:spAutoFit/>
            </a:bodyPr>
            <a:lstStyle/>
            <a:p>
              <a:pPr>
                <a:lnSpc>
                  <a:spcPts val="3499"/>
                </a:lnSpc>
              </a:pPr>
              <a:r>
                <a:rPr lang="en-US" sz="2499">
                  <a:solidFill>
                    <a:srgbClr val="2A2A2A"/>
                  </a:solidFill>
                  <a:latin typeface="Open Sans"/>
                </a:rPr>
                <a:t>Artificial intelligence and machine learning</a:t>
              </a:r>
            </a:p>
            <a:p>
              <a:pPr>
                <a:lnSpc>
                  <a:spcPts val="3499"/>
                </a:lnSpc>
              </a:pPr>
              <a:r>
                <a:rPr lang="en-US" sz="2499">
                  <a:solidFill>
                    <a:srgbClr val="2A2A2A"/>
                  </a:solidFill>
                  <a:latin typeface="Open Sans"/>
                </a:rPr>
                <a:t>will further infiltrate and improve FinTech.</a:t>
              </a:r>
            </a:p>
          </p:txBody>
        </p:sp>
        <p:sp>
          <p:nvSpPr>
            <p:cNvPr name="TextBox 6" id="6"/>
            <p:cNvSpPr txBox="true"/>
            <p:nvPr/>
          </p:nvSpPr>
          <p:spPr>
            <a:xfrm rot="0">
              <a:off x="0" y="5405081"/>
              <a:ext cx="9647236" cy="711200"/>
            </a:xfrm>
            <a:prstGeom prst="rect">
              <a:avLst/>
            </a:prstGeom>
          </p:spPr>
          <p:txBody>
            <a:bodyPr anchor="t" rtlCol="false" tIns="0" lIns="0" bIns="0" rIns="0">
              <a:spAutoFit/>
            </a:bodyPr>
            <a:lstStyle/>
            <a:p>
              <a:pPr>
                <a:lnSpc>
                  <a:spcPts val="4200"/>
                </a:lnSpc>
              </a:pPr>
              <a:r>
                <a:rPr lang="en-US" sz="3500">
                  <a:solidFill>
                    <a:srgbClr val="399D4E"/>
                  </a:solidFill>
                  <a:latin typeface="Open Sans Bold"/>
                </a:rPr>
                <a:t>Looking forward to the future</a:t>
              </a:r>
            </a:p>
          </p:txBody>
        </p:sp>
        <p:sp>
          <p:nvSpPr>
            <p:cNvPr name="AutoShape 7" id="7"/>
            <p:cNvSpPr/>
            <p:nvPr/>
          </p:nvSpPr>
          <p:spPr>
            <a:xfrm rot="0">
              <a:off x="0" y="4508500"/>
              <a:ext cx="1835513" cy="0"/>
            </a:xfrm>
            <a:prstGeom prst="line">
              <a:avLst/>
            </a:prstGeom>
            <a:ln cap="flat" w="50800">
              <a:solidFill>
                <a:srgbClr val="2A2A2A"/>
              </a:solidFill>
              <a:prstDash val="solid"/>
              <a:headEnd type="none" len="sm" w="sm"/>
              <a:tailEnd type="none" len="sm" w="sm"/>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0" t="-12510" r="-7828" b="-13358"/>
            </a:stretch>
          </a:blipFill>
        </p:spPr>
      </p:sp>
      <p:grpSp>
        <p:nvGrpSpPr>
          <p:cNvPr name="Group 3" id="3"/>
          <p:cNvGrpSpPr/>
          <p:nvPr/>
        </p:nvGrpSpPr>
        <p:grpSpPr>
          <a:xfrm rot="0">
            <a:off x="9880650" y="1853560"/>
            <a:ext cx="7034868" cy="6579879"/>
            <a:chOff x="0" y="0"/>
            <a:chExt cx="9379824" cy="8773172"/>
          </a:xfrm>
        </p:grpSpPr>
        <p:sp>
          <p:nvSpPr>
            <p:cNvPr name="TextBox 4" id="4"/>
            <p:cNvSpPr txBox="true"/>
            <p:nvPr/>
          </p:nvSpPr>
          <p:spPr>
            <a:xfrm rot="0">
              <a:off x="0" y="0"/>
              <a:ext cx="9379824" cy="8128000"/>
            </a:xfrm>
            <a:prstGeom prst="rect">
              <a:avLst/>
            </a:prstGeom>
          </p:spPr>
          <p:txBody>
            <a:bodyPr anchor="t" rtlCol="false" tIns="0" lIns="0" bIns="0" rIns="0">
              <a:spAutoFit/>
            </a:bodyPr>
            <a:lstStyle/>
            <a:p>
              <a:pPr marL="0" indent="0" lvl="0">
                <a:lnSpc>
                  <a:spcPts val="9600"/>
                </a:lnSpc>
                <a:spcBef>
                  <a:spcPct val="0"/>
                </a:spcBef>
              </a:pPr>
              <a:r>
                <a:rPr lang="en-US" sz="8000" u="none">
                  <a:solidFill>
                    <a:srgbClr val="2A2A2A"/>
                  </a:solidFill>
                  <a:latin typeface="Open Sans"/>
                </a:rPr>
                <a:t>FinTech has transformed the banking industry for the better.</a:t>
              </a:r>
            </a:p>
          </p:txBody>
        </p:sp>
        <p:sp>
          <p:nvSpPr>
            <p:cNvPr name="AutoShape 5" id="5"/>
            <p:cNvSpPr/>
            <p:nvPr/>
          </p:nvSpPr>
          <p:spPr>
            <a:xfrm rot="0">
              <a:off x="0" y="8722372"/>
              <a:ext cx="1948793" cy="0"/>
            </a:xfrm>
            <a:prstGeom prst="line">
              <a:avLst/>
            </a:prstGeom>
            <a:ln cap="flat" w="50800">
              <a:solidFill>
                <a:srgbClr val="2A2A2A"/>
              </a:solidFill>
              <a:prstDash val="solid"/>
              <a:headEnd type="none" len="sm" w="sm"/>
              <a:tailEnd type="none" len="sm" w="sm"/>
            </a:ln>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059201" y="2001525"/>
          <a:ext cx="7200099" cy="6283949"/>
        </p:xfrm>
        <a:graphic>
          <a:graphicData uri="http://schemas.openxmlformats.org/drawingml/2006/table">
            <a:tbl>
              <a:tblPr/>
              <a:tblGrid>
                <a:gridCol w="7086066"/>
              </a:tblGrid>
              <a:tr h="1256790">
                <a:tc>
                  <a:txBody>
                    <a:bodyPr anchor="t" rtlCol="false"/>
                    <a:lstStyle/>
                    <a:p>
                      <a:pPr algn="l">
                        <a:lnSpc>
                          <a:spcPts val="3779"/>
                        </a:lnSpc>
                        <a:defRPr/>
                      </a:pPr>
                      <a:r>
                        <a:rPr lang="en-US" sz="2700">
                          <a:solidFill>
                            <a:srgbClr val="2A2A2A"/>
                          </a:solidFill>
                          <a:latin typeface="Open Sans"/>
                        </a:rPr>
                        <a:t>Next-level data protection and encryption</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47625">
                      <a:solidFill>
                        <a:srgbClr val="FFFFFF"/>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256790">
                <a:tc>
                  <a:txBody>
                    <a:bodyPr anchor="t" rtlCol="false"/>
                    <a:lstStyle/>
                    <a:p>
                      <a:pPr algn="l">
                        <a:lnSpc>
                          <a:spcPts val="3779"/>
                        </a:lnSpc>
                        <a:defRPr/>
                      </a:pPr>
                      <a:r>
                        <a:rPr lang="en-US" sz="2700">
                          <a:solidFill>
                            <a:srgbClr val="2A2A2A"/>
                          </a:solidFill>
                          <a:latin typeface="Open Sans"/>
                        </a:rPr>
                        <a:t>Secure code and architecture</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256790">
                <a:tc>
                  <a:txBody>
                    <a:bodyPr anchor="t" rtlCol="false"/>
                    <a:lstStyle/>
                    <a:p>
                      <a:pPr algn="l">
                        <a:lnSpc>
                          <a:spcPts val="3779"/>
                        </a:lnSpc>
                        <a:defRPr/>
                      </a:pPr>
                      <a:r>
                        <a:rPr lang="en-US" sz="2700">
                          <a:solidFill>
                            <a:srgbClr val="2A2A2A"/>
                          </a:solidFill>
                          <a:latin typeface="Open Sans"/>
                        </a:rPr>
                        <a:t>Secure authentication</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256790">
                <a:tc>
                  <a:txBody>
                    <a:bodyPr anchor="t" rtlCol="false"/>
                    <a:lstStyle/>
                    <a:p>
                      <a:pPr algn="l">
                        <a:lnSpc>
                          <a:spcPts val="3779"/>
                        </a:lnSpc>
                        <a:defRPr/>
                      </a:pPr>
                      <a:r>
                        <a:rPr lang="en-US" sz="2700">
                          <a:solidFill>
                            <a:srgbClr val="2A2A2A"/>
                          </a:solidFill>
                          <a:latin typeface="Open Sans"/>
                        </a:rPr>
                        <a:t>Good mobile encryption</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256790">
                <a:tc>
                  <a:txBody>
                    <a:bodyPr anchor="t" rtlCol="false"/>
                    <a:lstStyle/>
                    <a:p>
                      <a:pPr algn="l">
                        <a:lnSpc>
                          <a:spcPts val="3779"/>
                        </a:lnSpc>
                        <a:defRPr/>
                      </a:pPr>
                      <a:r>
                        <a:rPr lang="en-US" sz="2700">
                          <a:solidFill>
                            <a:srgbClr val="2A2A2A"/>
                          </a:solidFill>
                          <a:latin typeface="Open Sans"/>
                        </a:rPr>
                        <a:t>Compliance</a:t>
                      </a:r>
                      <a:endParaRPr lang="en-US" sz="1100"/>
                    </a:p>
                  </a:txBody>
                  <a:tcPr marL="190500" marR="190500" marT="190500" marB="190500" anchor="ctr">
                    <a:lnL cmpd="sng" algn="ctr" cap="flat" w="47625">
                      <a:solidFill>
                        <a:srgbClr val="FFFFFF"/>
                      </a:solidFill>
                      <a:prstDash val="solid"/>
                      <a:round/>
                      <a:headEnd type="none" w="med" len="med"/>
                      <a:tailEnd type="none" w="med" len="med"/>
                    </a:lnL>
                    <a:lnR cmpd="sng" algn="ctr" cap="flat" w="476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bl>
          </a:graphicData>
        </a:graphic>
      </p:graphicFrame>
      <p:grpSp>
        <p:nvGrpSpPr>
          <p:cNvPr name="Group 3" id="3"/>
          <p:cNvGrpSpPr/>
          <p:nvPr/>
        </p:nvGrpSpPr>
        <p:grpSpPr>
          <a:xfrm rot="0">
            <a:off x="1556640" y="1537534"/>
            <a:ext cx="7906426" cy="6747940"/>
            <a:chOff x="0" y="0"/>
            <a:chExt cx="10541901" cy="8997254"/>
          </a:xfrm>
        </p:grpSpPr>
        <p:sp>
          <p:nvSpPr>
            <p:cNvPr name="Freeform 4" id="4"/>
            <p:cNvSpPr/>
            <p:nvPr/>
          </p:nvSpPr>
          <p:spPr>
            <a:xfrm flipH="false" flipV="false" rot="0">
              <a:off x="0" y="0"/>
              <a:ext cx="1430717" cy="1972167"/>
            </a:xfrm>
            <a:custGeom>
              <a:avLst/>
              <a:gdLst/>
              <a:ahLst/>
              <a:cxnLst/>
              <a:rect r="r" b="b" t="t" l="l"/>
              <a:pathLst>
                <a:path h="1972167" w="1430717">
                  <a:moveTo>
                    <a:pt x="0" y="0"/>
                  </a:moveTo>
                  <a:lnTo>
                    <a:pt x="1430717" y="0"/>
                  </a:lnTo>
                  <a:lnTo>
                    <a:pt x="1430717" y="1972167"/>
                  </a:lnTo>
                  <a:lnTo>
                    <a:pt x="0" y="1972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2494854"/>
              <a:ext cx="10541901" cy="6502400"/>
            </a:xfrm>
            <a:prstGeom prst="rect">
              <a:avLst/>
            </a:prstGeom>
          </p:spPr>
          <p:txBody>
            <a:bodyPr anchor="t" rtlCol="false" tIns="0" lIns="0" bIns="0" rIns="0">
              <a:spAutoFit/>
            </a:bodyPr>
            <a:lstStyle/>
            <a:p>
              <a:pPr>
                <a:lnSpc>
                  <a:spcPts val="9600"/>
                </a:lnSpc>
              </a:pPr>
              <a:r>
                <a:rPr lang="en-US" sz="8000">
                  <a:solidFill>
                    <a:srgbClr val="2A2A2A"/>
                  </a:solidFill>
                  <a:latin typeface="Open Sans"/>
                </a:rPr>
                <a:t>Security best practices of </a:t>
              </a:r>
              <a:r>
                <a:rPr lang="en-US" sz="8000">
                  <a:solidFill>
                    <a:srgbClr val="399D4E"/>
                  </a:solidFill>
                  <a:latin typeface="Open Sans"/>
                </a:rPr>
                <a:t>successful</a:t>
              </a:r>
              <a:r>
                <a:rPr lang="en-US" sz="8000">
                  <a:solidFill>
                    <a:srgbClr val="2A2A2A"/>
                  </a:solidFill>
                  <a:latin typeface="Open Sans"/>
                </a:rPr>
                <a:t> FinTech projects</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99D4E"/>
        </a:solidFill>
      </p:bgPr>
    </p:bg>
    <p:spTree>
      <p:nvGrpSpPr>
        <p:cNvPr id="1" name=""/>
        <p:cNvGrpSpPr/>
        <p:nvPr/>
      </p:nvGrpSpPr>
      <p:grpSpPr>
        <a:xfrm>
          <a:off x="0" y="0"/>
          <a:ext cx="0" cy="0"/>
          <a:chOff x="0" y="0"/>
          <a:chExt cx="0" cy="0"/>
        </a:xfrm>
      </p:grpSpPr>
      <p:sp>
        <p:nvSpPr>
          <p:cNvPr name="Freeform 2" id="2"/>
          <p:cNvSpPr/>
          <p:nvPr/>
        </p:nvSpPr>
        <p:spPr>
          <a:xfrm flipH="false" flipV="false" rot="0">
            <a:off x="13178246" y="0"/>
            <a:ext cx="5109754" cy="10287000"/>
          </a:xfrm>
          <a:custGeom>
            <a:avLst/>
            <a:gdLst/>
            <a:ahLst/>
            <a:cxnLst/>
            <a:rect r="r" b="b" t="t" l="l"/>
            <a:pathLst>
              <a:path h="10287000" w="5109754">
                <a:moveTo>
                  <a:pt x="0" y="0"/>
                </a:moveTo>
                <a:lnTo>
                  <a:pt x="5109754" y="0"/>
                </a:lnTo>
                <a:lnTo>
                  <a:pt x="5109754" y="10287000"/>
                </a:lnTo>
                <a:lnTo>
                  <a:pt x="0" y="10287000"/>
                </a:lnTo>
                <a:lnTo>
                  <a:pt x="0" y="0"/>
                </a:lnTo>
                <a:close/>
              </a:path>
            </a:pathLst>
          </a:custGeom>
          <a:blipFill>
            <a:blip r:embed="rId2"/>
            <a:stretch>
              <a:fillRect l="-143731" t="0" r="-58249" b="0"/>
            </a:stretch>
          </a:blipFill>
        </p:spPr>
      </p:sp>
      <p:grpSp>
        <p:nvGrpSpPr>
          <p:cNvPr name="Group 3" id="3"/>
          <p:cNvGrpSpPr/>
          <p:nvPr/>
        </p:nvGrpSpPr>
        <p:grpSpPr>
          <a:xfrm rot="0">
            <a:off x="1802810" y="1586658"/>
            <a:ext cx="8239125" cy="7113683"/>
            <a:chOff x="0" y="0"/>
            <a:chExt cx="10985500" cy="9484911"/>
          </a:xfrm>
        </p:grpSpPr>
        <p:sp>
          <p:nvSpPr>
            <p:cNvPr name="TextBox 4" id="4"/>
            <p:cNvSpPr txBox="true"/>
            <p:nvPr/>
          </p:nvSpPr>
          <p:spPr>
            <a:xfrm rot="0">
              <a:off x="0" y="8875311"/>
              <a:ext cx="10985500" cy="609600"/>
            </a:xfrm>
            <a:prstGeom prst="rect">
              <a:avLst/>
            </a:prstGeom>
          </p:spPr>
          <p:txBody>
            <a:bodyPr anchor="t" rtlCol="false" tIns="0" lIns="0" bIns="0" rIns="0">
              <a:spAutoFit/>
            </a:bodyPr>
            <a:lstStyle/>
            <a:p>
              <a:pPr marL="0" indent="0" lvl="0">
                <a:lnSpc>
                  <a:spcPts val="3600"/>
                </a:lnSpc>
                <a:spcBef>
                  <a:spcPct val="0"/>
                </a:spcBef>
              </a:pPr>
              <a:r>
                <a:rPr lang="en-US" sz="3000">
                  <a:solidFill>
                    <a:srgbClr val="FFFFFF"/>
                  </a:solidFill>
                  <a:latin typeface="Open Sans Bold"/>
                </a:rPr>
                <a:t>Jim Marous</a:t>
              </a:r>
            </a:p>
          </p:txBody>
        </p:sp>
        <p:sp>
          <p:nvSpPr>
            <p:cNvPr name="TextBox 5" id="5"/>
            <p:cNvSpPr txBox="true"/>
            <p:nvPr/>
          </p:nvSpPr>
          <p:spPr>
            <a:xfrm rot="0">
              <a:off x="0" y="1456773"/>
              <a:ext cx="10985500" cy="6105525"/>
            </a:xfrm>
            <a:prstGeom prst="rect">
              <a:avLst/>
            </a:prstGeom>
          </p:spPr>
          <p:txBody>
            <a:bodyPr anchor="t" rtlCol="false" tIns="0" lIns="0" bIns="0" rIns="0">
              <a:spAutoFit/>
            </a:bodyPr>
            <a:lstStyle/>
            <a:p>
              <a:pPr>
                <a:lnSpc>
                  <a:spcPts val="6000"/>
                </a:lnSpc>
              </a:pPr>
              <a:r>
                <a:rPr lang="en-US" sz="5000">
                  <a:solidFill>
                    <a:srgbClr val="FFFFFF"/>
                  </a:solidFill>
                  <a:latin typeface="Open Sans"/>
                </a:rPr>
                <a:t>Financial institutions must be able to deliver an easy to navigate, a seamless digital platform that goes far beyond a miniaturized online banking offering.</a:t>
              </a:r>
            </a:p>
          </p:txBody>
        </p:sp>
        <p:sp>
          <p:nvSpPr>
            <p:cNvPr name="Freeform 6" id="6"/>
            <p:cNvSpPr/>
            <p:nvPr/>
          </p:nvSpPr>
          <p:spPr>
            <a:xfrm flipH="false" flipV="false" rot="0">
              <a:off x="0" y="0"/>
              <a:ext cx="664794" cy="505244"/>
            </a:xfrm>
            <a:custGeom>
              <a:avLst/>
              <a:gdLst/>
              <a:ahLst/>
              <a:cxnLst/>
              <a:rect r="r" b="b" t="t" l="l"/>
              <a:pathLst>
                <a:path h="505244" w="664794">
                  <a:moveTo>
                    <a:pt x="0" y="0"/>
                  </a:moveTo>
                  <a:lnTo>
                    <a:pt x="664794" y="0"/>
                  </a:lnTo>
                  <a:lnTo>
                    <a:pt x="664794" y="505244"/>
                  </a:lnTo>
                  <a:lnTo>
                    <a:pt x="0" y="505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0" y="8196042"/>
              <a:ext cx="1427865" cy="0"/>
            </a:xfrm>
            <a:prstGeom prst="line">
              <a:avLst/>
            </a:prstGeom>
            <a:ln cap="flat" w="50800">
              <a:solidFill>
                <a:srgbClr val="FFFFFF"/>
              </a:solidFill>
              <a:prstDash val="solid"/>
              <a:headEnd type="none" len="sm" w="sm"/>
              <a:tailEnd type="none" len="sm" w="sm"/>
            </a:ln>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977320" y="2157304"/>
            <a:ext cx="6662911" cy="5972391"/>
          </a:xfrm>
          <a:custGeom>
            <a:avLst/>
            <a:gdLst/>
            <a:ahLst/>
            <a:cxnLst/>
            <a:rect r="r" b="b" t="t" l="l"/>
            <a:pathLst>
              <a:path h="5972391" w="6662911">
                <a:moveTo>
                  <a:pt x="6662911" y="0"/>
                </a:moveTo>
                <a:lnTo>
                  <a:pt x="0" y="0"/>
                </a:lnTo>
                <a:lnTo>
                  <a:pt x="0" y="5972392"/>
                </a:lnTo>
                <a:lnTo>
                  <a:pt x="6662911" y="5972392"/>
                </a:lnTo>
                <a:lnTo>
                  <a:pt x="66629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6078" y="2020351"/>
            <a:ext cx="6086475" cy="6109345"/>
            <a:chOff x="0" y="0"/>
            <a:chExt cx="8115300" cy="8145793"/>
          </a:xfrm>
        </p:grpSpPr>
        <p:sp>
          <p:nvSpPr>
            <p:cNvPr name="TextBox 4" id="4"/>
            <p:cNvSpPr txBox="true"/>
            <p:nvPr/>
          </p:nvSpPr>
          <p:spPr>
            <a:xfrm rot="0">
              <a:off x="0" y="0"/>
              <a:ext cx="8115300" cy="5486400"/>
            </a:xfrm>
            <a:prstGeom prst="rect">
              <a:avLst/>
            </a:prstGeom>
          </p:spPr>
          <p:txBody>
            <a:bodyPr anchor="t" rtlCol="false" tIns="0" lIns="0" bIns="0" rIns="0">
              <a:spAutoFit/>
            </a:bodyPr>
            <a:lstStyle/>
            <a:p>
              <a:pPr>
                <a:lnSpc>
                  <a:spcPts val="10800"/>
                </a:lnSpc>
              </a:pPr>
              <a:r>
                <a:rPr lang="en-US" sz="9000">
                  <a:solidFill>
                    <a:srgbClr val="2A2A2A"/>
                  </a:solidFill>
                  <a:latin typeface="Open Sans"/>
                </a:rPr>
                <a:t>Do you have any </a:t>
              </a:r>
              <a:r>
                <a:rPr lang="en-US" sz="9000">
                  <a:solidFill>
                    <a:srgbClr val="399D4E"/>
                  </a:solidFill>
                  <a:latin typeface="Open Sans"/>
                </a:rPr>
                <a:t>questions</a:t>
              </a:r>
              <a:r>
                <a:rPr lang="en-US" sz="9000">
                  <a:solidFill>
                    <a:srgbClr val="2A2A2A"/>
                  </a:solidFill>
                  <a:latin typeface="Open Sans"/>
                </a:rPr>
                <a:t>?</a:t>
              </a:r>
            </a:p>
          </p:txBody>
        </p:sp>
        <p:sp>
          <p:nvSpPr>
            <p:cNvPr name="TextBox 5" id="5"/>
            <p:cNvSpPr txBox="true"/>
            <p:nvPr/>
          </p:nvSpPr>
          <p:spPr>
            <a:xfrm rot="0">
              <a:off x="0" y="7014435"/>
              <a:ext cx="8115300" cy="1131358"/>
            </a:xfrm>
            <a:prstGeom prst="rect">
              <a:avLst/>
            </a:prstGeom>
          </p:spPr>
          <p:txBody>
            <a:bodyPr anchor="t" rtlCol="false" tIns="0" lIns="0" bIns="0" rIns="0">
              <a:spAutoFit/>
            </a:bodyPr>
            <a:lstStyle/>
            <a:p>
              <a:pPr>
                <a:lnSpc>
                  <a:spcPts val="3499"/>
                </a:lnSpc>
              </a:pPr>
              <a:r>
                <a:rPr lang="en-US" sz="2499">
                  <a:solidFill>
                    <a:srgbClr val="2A2A2A"/>
                  </a:solidFill>
                  <a:latin typeface="Open Sans"/>
                </a:rPr>
                <a:t>Send it to us! We hope you</a:t>
              </a:r>
            </a:p>
            <a:p>
              <a:pPr>
                <a:lnSpc>
                  <a:spcPts val="3499"/>
                </a:lnSpc>
              </a:pPr>
              <a:r>
                <a:rPr lang="en-US" sz="2499">
                  <a:solidFill>
                    <a:srgbClr val="2A2A2A"/>
                  </a:solidFill>
                  <a:latin typeface="Open Sans"/>
                </a:rPr>
                <a:t>learned something new.</a:t>
              </a:r>
            </a:p>
          </p:txBody>
        </p:sp>
        <p:sp>
          <p:nvSpPr>
            <p:cNvPr name="AutoShape 6" id="6"/>
            <p:cNvSpPr/>
            <p:nvPr/>
          </p:nvSpPr>
          <p:spPr>
            <a:xfrm rot="0">
              <a:off x="0" y="6331779"/>
              <a:ext cx="2105150" cy="0"/>
            </a:xfrm>
            <a:prstGeom prst="line">
              <a:avLst/>
            </a:prstGeom>
            <a:ln cap="flat" w="50800">
              <a:solidFill>
                <a:srgbClr val="2A2A2A"/>
              </a:solidFill>
              <a:prstDash val="solid"/>
              <a:headEnd type="none" len="sm" w="sm"/>
              <a:tailEnd type="none" len="sm" w="sm"/>
            </a:ln>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99D4E"/>
        </a:solidFill>
      </p:bgPr>
    </p:bg>
    <p:spTree>
      <p:nvGrpSpPr>
        <p:cNvPr id="1" name=""/>
        <p:cNvGrpSpPr/>
        <p:nvPr/>
      </p:nvGrpSpPr>
      <p:grpSpPr>
        <a:xfrm>
          <a:off x="0" y="0"/>
          <a:ext cx="0" cy="0"/>
          <a:chOff x="0" y="0"/>
          <a:chExt cx="0" cy="0"/>
        </a:xfrm>
      </p:grpSpPr>
      <p:grpSp>
        <p:nvGrpSpPr>
          <p:cNvPr name="Group 2" id="2"/>
          <p:cNvGrpSpPr/>
          <p:nvPr/>
        </p:nvGrpSpPr>
        <p:grpSpPr>
          <a:xfrm rot="0">
            <a:off x="514350" y="485775"/>
            <a:ext cx="17259300" cy="9286429"/>
            <a:chOff x="0" y="0"/>
            <a:chExt cx="4545659" cy="2445808"/>
          </a:xfrm>
        </p:grpSpPr>
        <p:sp>
          <p:nvSpPr>
            <p:cNvPr name="Freeform 3" id="3"/>
            <p:cNvSpPr/>
            <p:nvPr/>
          </p:nvSpPr>
          <p:spPr>
            <a:xfrm flipH="false" flipV="false" rot="0">
              <a:off x="0" y="0"/>
              <a:ext cx="4545659" cy="2445808"/>
            </a:xfrm>
            <a:custGeom>
              <a:avLst/>
              <a:gdLst/>
              <a:ahLst/>
              <a:cxnLst/>
              <a:rect r="r" b="b" t="t" l="l"/>
              <a:pathLst>
                <a:path h="2445808" w="4545659">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FFFFF"/>
            </a:solidFill>
          </p:spPr>
        </p:sp>
        <p:sp>
          <p:nvSpPr>
            <p:cNvPr name="TextBox 4" id="4"/>
            <p:cNvSpPr txBox="true"/>
            <p:nvPr/>
          </p:nvSpPr>
          <p:spPr>
            <a:xfrm>
              <a:off x="0" y="-47625"/>
              <a:ext cx="4545659" cy="2493433"/>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6418499" y="3091873"/>
            <a:ext cx="840801" cy="840798"/>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04709" t="-29484" r="-46122" b="-24150"/>
              </a:stretch>
            </a:blipFill>
          </p:spPr>
        </p:sp>
      </p:grpSp>
      <p:grpSp>
        <p:nvGrpSpPr>
          <p:cNvPr name="Group 7" id="7"/>
          <p:cNvGrpSpPr/>
          <p:nvPr/>
        </p:nvGrpSpPr>
        <p:grpSpPr>
          <a:xfrm rot="0">
            <a:off x="16418499" y="2060287"/>
            <a:ext cx="840801" cy="840798"/>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0248" t="-25000" r="-16905" b="-80731"/>
              </a:stretch>
            </a:blipFill>
          </p:spPr>
        </p:sp>
      </p:grpSp>
      <p:grpSp>
        <p:nvGrpSpPr>
          <p:cNvPr name="Group 9" id="9"/>
          <p:cNvGrpSpPr/>
          <p:nvPr/>
        </p:nvGrpSpPr>
        <p:grpSpPr>
          <a:xfrm rot="0">
            <a:off x="16418499" y="1028700"/>
            <a:ext cx="840801" cy="840798"/>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t="0" r="-24999" b="0"/>
              </a:stretch>
            </a:blipFill>
          </p:spPr>
        </p:sp>
      </p:grpSp>
      <p:grpSp>
        <p:nvGrpSpPr>
          <p:cNvPr name="Group 11" id="11"/>
          <p:cNvGrpSpPr/>
          <p:nvPr/>
        </p:nvGrpSpPr>
        <p:grpSpPr>
          <a:xfrm rot="0">
            <a:off x="10515278" y="2796425"/>
            <a:ext cx="2506383" cy="1451986"/>
            <a:chOff x="0" y="0"/>
            <a:chExt cx="1035847" cy="600082"/>
          </a:xfrm>
        </p:grpSpPr>
        <p:sp>
          <p:nvSpPr>
            <p:cNvPr name="Freeform 12" id="12"/>
            <p:cNvSpPr/>
            <p:nvPr/>
          </p:nvSpPr>
          <p:spPr>
            <a:xfrm flipH="false" flipV="false" rot="0">
              <a:off x="0" y="0"/>
              <a:ext cx="1035847" cy="600082"/>
            </a:xfrm>
            <a:custGeom>
              <a:avLst/>
              <a:gdLst/>
              <a:ahLst/>
              <a:cxnLst/>
              <a:rect r="r" b="b" t="t" l="l"/>
              <a:pathLst>
                <a:path h="600082" w="1035847">
                  <a:moveTo>
                    <a:pt x="61778" y="0"/>
                  </a:moveTo>
                  <a:lnTo>
                    <a:pt x="974070" y="0"/>
                  </a:lnTo>
                  <a:cubicBezTo>
                    <a:pt x="990454" y="0"/>
                    <a:pt x="1006167" y="6509"/>
                    <a:pt x="1017753" y="18094"/>
                  </a:cubicBezTo>
                  <a:cubicBezTo>
                    <a:pt x="1029338" y="29680"/>
                    <a:pt x="1035847" y="45393"/>
                    <a:pt x="1035847" y="61778"/>
                  </a:cubicBezTo>
                  <a:lnTo>
                    <a:pt x="1035847" y="538304"/>
                  </a:lnTo>
                  <a:cubicBezTo>
                    <a:pt x="1035847" y="554689"/>
                    <a:pt x="1029338" y="570402"/>
                    <a:pt x="1017753" y="581988"/>
                  </a:cubicBezTo>
                  <a:cubicBezTo>
                    <a:pt x="1006167" y="593573"/>
                    <a:pt x="990454" y="600082"/>
                    <a:pt x="974070" y="600082"/>
                  </a:cubicBezTo>
                  <a:lnTo>
                    <a:pt x="61778" y="600082"/>
                  </a:lnTo>
                  <a:cubicBezTo>
                    <a:pt x="27659" y="600082"/>
                    <a:pt x="0" y="572423"/>
                    <a:pt x="0" y="538304"/>
                  </a:cubicBezTo>
                  <a:lnTo>
                    <a:pt x="0" y="61778"/>
                  </a:lnTo>
                  <a:cubicBezTo>
                    <a:pt x="0" y="45393"/>
                    <a:pt x="6509" y="29680"/>
                    <a:pt x="18094" y="18094"/>
                  </a:cubicBezTo>
                  <a:cubicBezTo>
                    <a:pt x="29680" y="6509"/>
                    <a:pt x="45393" y="0"/>
                    <a:pt x="61778" y="0"/>
                  </a:cubicBezTo>
                  <a:close/>
                </a:path>
              </a:pathLst>
            </a:custGeom>
            <a:solidFill>
              <a:srgbClr val="CCCCCC"/>
            </a:solidFill>
          </p:spPr>
        </p:sp>
        <p:sp>
          <p:nvSpPr>
            <p:cNvPr name="TextBox 13" id="13"/>
            <p:cNvSpPr txBox="true"/>
            <p:nvPr/>
          </p:nvSpPr>
          <p:spPr>
            <a:xfrm>
              <a:off x="0" y="-28575"/>
              <a:ext cx="1035847" cy="628657"/>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Write a note here</a:t>
              </a:r>
            </a:p>
          </p:txBody>
        </p:sp>
      </p:grpSp>
      <p:grpSp>
        <p:nvGrpSpPr>
          <p:cNvPr name="Group 14" id="14"/>
          <p:cNvGrpSpPr/>
          <p:nvPr/>
        </p:nvGrpSpPr>
        <p:grpSpPr>
          <a:xfrm rot="0">
            <a:off x="5825503" y="3828011"/>
            <a:ext cx="2109563" cy="21095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DEB6"/>
            </a:solidFill>
          </p:spPr>
        </p:sp>
        <p:sp>
          <p:nvSpPr>
            <p:cNvPr name="TextBox 16" id="16"/>
            <p:cNvSpPr txBox="true"/>
            <p:nvPr/>
          </p:nvSpPr>
          <p:spPr>
            <a:xfrm>
              <a:off x="76200" y="47625"/>
              <a:ext cx="660400" cy="688975"/>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Write a</a:t>
              </a:r>
            </a:p>
            <a:p>
              <a:pPr algn="ctr">
                <a:lnSpc>
                  <a:spcPts val="2100"/>
                </a:lnSpc>
              </a:pPr>
              <a:r>
                <a:rPr lang="en-US" sz="1500">
                  <a:solidFill>
                    <a:srgbClr val="2A2A2A"/>
                  </a:solidFill>
                  <a:latin typeface="Open Sans"/>
                </a:rPr>
                <a:t>note here</a:t>
              </a:r>
            </a:p>
          </p:txBody>
        </p:sp>
      </p:grpSp>
      <p:grpSp>
        <p:nvGrpSpPr>
          <p:cNvPr name="Group 17" id="17"/>
          <p:cNvGrpSpPr/>
          <p:nvPr/>
        </p:nvGrpSpPr>
        <p:grpSpPr>
          <a:xfrm rot="0">
            <a:off x="11348069" y="2376026"/>
            <a:ext cx="840801" cy="840798"/>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23035" b="-84553"/>
              </a:stretch>
            </a:blipFill>
          </p:spPr>
        </p:sp>
      </p:grpSp>
      <p:grpSp>
        <p:nvGrpSpPr>
          <p:cNvPr name="Group 19" id="19"/>
          <p:cNvGrpSpPr/>
          <p:nvPr/>
        </p:nvGrpSpPr>
        <p:grpSpPr>
          <a:xfrm rot="0">
            <a:off x="6459884" y="3407612"/>
            <a:ext cx="840801" cy="840798"/>
            <a:chOff x="0" y="0"/>
            <a:chExt cx="6350000" cy="6349975"/>
          </a:xfrm>
        </p:grpSpPr>
        <p:sp>
          <p:nvSpPr>
            <p:cNvPr name="Freeform 20" id="2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8236" t="-22585" r="-4830" b="-77015"/>
              </a:stretch>
            </a:blipFill>
          </p:spPr>
        </p:sp>
      </p:grpSp>
      <p:grpSp>
        <p:nvGrpSpPr>
          <p:cNvPr name="Group 21" id="21"/>
          <p:cNvGrpSpPr/>
          <p:nvPr/>
        </p:nvGrpSpPr>
        <p:grpSpPr>
          <a:xfrm rot="0">
            <a:off x="15466216" y="7434938"/>
            <a:ext cx="1793084" cy="179308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86353" y="0"/>
                  </a:moveTo>
                  <a:lnTo>
                    <a:pt x="726447" y="0"/>
                  </a:lnTo>
                  <a:cubicBezTo>
                    <a:pt x="749349" y="0"/>
                    <a:pt x="771313" y="9098"/>
                    <a:pt x="787508" y="25292"/>
                  </a:cubicBezTo>
                  <a:cubicBezTo>
                    <a:pt x="803702" y="41487"/>
                    <a:pt x="812800" y="63451"/>
                    <a:pt x="812800" y="86353"/>
                  </a:cubicBezTo>
                  <a:lnTo>
                    <a:pt x="812800" y="726447"/>
                  </a:lnTo>
                  <a:cubicBezTo>
                    <a:pt x="812800" y="749349"/>
                    <a:pt x="803702" y="771313"/>
                    <a:pt x="787508" y="787508"/>
                  </a:cubicBezTo>
                  <a:cubicBezTo>
                    <a:pt x="771313" y="803702"/>
                    <a:pt x="749349" y="812800"/>
                    <a:pt x="726447" y="812800"/>
                  </a:cubicBezTo>
                  <a:lnTo>
                    <a:pt x="86353" y="812800"/>
                  </a:lnTo>
                  <a:cubicBezTo>
                    <a:pt x="63451" y="812800"/>
                    <a:pt x="41487" y="803702"/>
                    <a:pt x="25292" y="787508"/>
                  </a:cubicBezTo>
                  <a:cubicBezTo>
                    <a:pt x="9098" y="771313"/>
                    <a:pt x="0" y="749349"/>
                    <a:pt x="0" y="726447"/>
                  </a:cubicBezTo>
                  <a:lnTo>
                    <a:pt x="0" y="86353"/>
                  </a:lnTo>
                  <a:cubicBezTo>
                    <a:pt x="0" y="63451"/>
                    <a:pt x="9098" y="41487"/>
                    <a:pt x="25292" y="25292"/>
                  </a:cubicBezTo>
                  <a:cubicBezTo>
                    <a:pt x="41487" y="9098"/>
                    <a:pt x="63451" y="0"/>
                    <a:pt x="86353" y="0"/>
                  </a:cubicBezTo>
                  <a:close/>
                </a:path>
              </a:pathLst>
            </a:custGeom>
            <a:solidFill>
              <a:srgbClr val="CCCCCC"/>
            </a:solidFill>
          </p:spPr>
        </p:sp>
        <p:sp>
          <p:nvSpPr>
            <p:cNvPr name="TextBox 23" id="23"/>
            <p:cNvSpPr txBox="true"/>
            <p:nvPr/>
          </p:nvSpPr>
          <p:spPr>
            <a:xfrm>
              <a:off x="0" y="-19050"/>
              <a:ext cx="812800" cy="831850"/>
            </a:xfrm>
            <a:prstGeom prst="rect">
              <a:avLst/>
            </a:prstGeom>
          </p:spPr>
          <p:txBody>
            <a:bodyPr anchor="ctr" rtlCol="false" tIns="254000" lIns="254000" bIns="254000" rIns="254000"/>
            <a:lstStyle/>
            <a:p>
              <a:pPr algn="ctr">
                <a:lnSpc>
                  <a:spcPts val="1680"/>
                </a:lnSpc>
              </a:pPr>
              <a:r>
                <a:rPr lang="en-US" sz="1200">
                  <a:solidFill>
                    <a:srgbClr val="2A2A2A"/>
                  </a:solidFill>
                  <a:latin typeface="Open Sans"/>
                </a:rPr>
                <a:t>Copy a note, drag to the board, and write your ideas.</a:t>
              </a:r>
            </a:p>
          </p:txBody>
        </p:sp>
      </p:grpSp>
      <p:grpSp>
        <p:nvGrpSpPr>
          <p:cNvPr name="Group 24" id="24"/>
          <p:cNvGrpSpPr/>
          <p:nvPr/>
        </p:nvGrpSpPr>
        <p:grpSpPr>
          <a:xfrm rot="0">
            <a:off x="13366311" y="7434938"/>
            <a:ext cx="1793084" cy="179308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BDEB6"/>
            </a:solidFill>
          </p:spPr>
        </p:sp>
        <p:sp>
          <p:nvSpPr>
            <p:cNvPr name="TextBox 26" id="26"/>
            <p:cNvSpPr txBox="true"/>
            <p:nvPr/>
          </p:nvSpPr>
          <p:spPr>
            <a:xfrm>
              <a:off x="76200" y="57150"/>
              <a:ext cx="660400" cy="679450"/>
            </a:xfrm>
            <a:prstGeom prst="rect">
              <a:avLst/>
            </a:prstGeom>
          </p:spPr>
          <p:txBody>
            <a:bodyPr anchor="ctr" rtlCol="false" tIns="190500" lIns="190500" bIns="190500" rIns="190500"/>
            <a:lstStyle/>
            <a:p>
              <a:pPr algn="ctr">
                <a:lnSpc>
                  <a:spcPts val="1680"/>
                </a:lnSpc>
              </a:pPr>
              <a:r>
                <a:rPr lang="en-US" sz="1200">
                  <a:solidFill>
                    <a:srgbClr val="2A2A2A"/>
                  </a:solidFill>
                  <a:latin typeface="Open Sans"/>
                </a:rPr>
                <a:t>Copy a note, drag to the board, and write your ideas.</a:t>
              </a:r>
            </a:p>
          </p:txBody>
        </p:sp>
      </p:grpSp>
      <p:grpSp>
        <p:nvGrpSpPr>
          <p:cNvPr name="Group 27" id="27"/>
          <p:cNvGrpSpPr/>
          <p:nvPr/>
        </p:nvGrpSpPr>
        <p:grpSpPr>
          <a:xfrm rot="0">
            <a:off x="1028700" y="6467279"/>
            <a:ext cx="3512751" cy="2791021"/>
            <a:chOff x="0" y="0"/>
            <a:chExt cx="2650070" cy="2105586"/>
          </a:xfrm>
        </p:grpSpPr>
        <p:sp>
          <p:nvSpPr>
            <p:cNvPr name="Freeform 28" id="28"/>
            <p:cNvSpPr/>
            <p:nvPr/>
          </p:nvSpPr>
          <p:spPr>
            <a:xfrm flipH="false" flipV="false" rot="0">
              <a:off x="0" y="0"/>
              <a:ext cx="2650070" cy="2105587"/>
            </a:xfrm>
            <a:custGeom>
              <a:avLst/>
              <a:gdLst/>
              <a:ahLst/>
              <a:cxnLst/>
              <a:rect r="r" b="b" t="t" l="l"/>
              <a:pathLst>
                <a:path h="2105587" w="2650070">
                  <a:moveTo>
                    <a:pt x="66118" y="0"/>
                  </a:moveTo>
                  <a:lnTo>
                    <a:pt x="2583952" y="0"/>
                  </a:lnTo>
                  <a:cubicBezTo>
                    <a:pt x="2620468" y="0"/>
                    <a:pt x="2650070" y="29602"/>
                    <a:pt x="2650070" y="66118"/>
                  </a:cubicBezTo>
                  <a:lnTo>
                    <a:pt x="2650070" y="2039468"/>
                  </a:lnTo>
                  <a:cubicBezTo>
                    <a:pt x="2650070" y="2057004"/>
                    <a:pt x="2643104" y="2073821"/>
                    <a:pt x="2630704" y="2086221"/>
                  </a:cubicBezTo>
                  <a:cubicBezTo>
                    <a:pt x="2618305" y="2098621"/>
                    <a:pt x="2601487" y="2105587"/>
                    <a:pt x="2583952" y="2105587"/>
                  </a:cubicBezTo>
                  <a:lnTo>
                    <a:pt x="66118" y="2105587"/>
                  </a:lnTo>
                  <a:cubicBezTo>
                    <a:pt x="48583" y="2105587"/>
                    <a:pt x="31765" y="2098621"/>
                    <a:pt x="19366" y="2086221"/>
                  </a:cubicBezTo>
                  <a:cubicBezTo>
                    <a:pt x="6966" y="2073821"/>
                    <a:pt x="0" y="2057004"/>
                    <a:pt x="0" y="2039468"/>
                  </a:cubicBezTo>
                  <a:lnTo>
                    <a:pt x="0" y="66118"/>
                  </a:lnTo>
                  <a:cubicBezTo>
                    <a:pt x="0" y="48583"/>
                    <a:pt x="6966" y="31765"/>
                    <a:pt x="19366" y="19366"/>
                  </a:cubicBezTo>
                  <a:cubicBezTo>
                    <a:pt x="31765" y="6966"/>
                    <a:pt x="48583" y="0"/>
                    <a:pt x="66118" y="0"/>
                  </a:cubicBezTo>
                  <a:close/>
                </a:path>
              </a:pathLst>
            </a:custGeom>
            <a:solidFill>
              <a:srgbClr val="EFEFEF"/>
            </a:solidFill>
            <a:ln cap="rnd">
              <a:noFill/>
              <a:prstDash val="sysDot"/>
              <a:round/>
            </a:ln>
          </p:spPr>
        </p:sp>
        <p:sp>
          <p:nvSpPr>
            <p:cNvPr name="TextBox 29" id="29"/>
            <p:cNvSpPr txBox="true"/>
            <p:nvPr/>
          </p:nvSpPr>
          <p:spPr>
            <a:xfrm>
              <a:off x="0" y="-28575"/>
              <a:ext cx="2650070" cy="2134161"/>
            </a:xfrm>
            <a:prstGeom prst="rect">
              <a:avLst/>
            </a:prstGeom>
          </p:spPr>
          <p:txBody>
            <a:bodyPr anchor="ctr" rtlCol="false" tIns="190500" lIns="190500" bIns="190500" rIns="190500"/>
            <a:lstStyle/>
            <a:p>
              <a:pPr>
                <a:lnSpc>
                  <a:spcPts val="1960"/>
                </a:lnSpc>
              </a:pPr>
              <a:r>
                <a:rPr lang="en-US" sz="1400">
                  <a:solidFill>
                    <a:srgbClr val="2A2A2A"/>
                  </a:solidFill>
                  <a:latin typeface="Open Sans Bold"/>
                </a:rPr>
                <a:t>Tip: </a:t>
              </a:r>
              <a:r>
                <a:rPr lang="en-US" sz="1400">
                  <a:solidFill>
                    <a:srgbClr val="2A2A2A"/>
                  </a:solidFill>
                  <a:latin typeface="Open Sans"/>
                </a:rPr>
                <a:t>Collaboration makes teamwork easier! Click "Share" and invite your teammates to fill this up.</a:t>
              </a:r>
              <a:r>
                <a:rPr lang="en-US" sz="1400">
                  <a:solidFill>
                    <a:srgbClr val="2A2A2A"/>
                  </a:solidFill>
                  <a:latin typeface="Open Sans"/>
                </a:rPr>
                <a:t> Use this page for bulletins, brainstorms, and other fun team ideas. </a:t>
              </a:r>
            </a:p>
            <a:p>
              <a:pPr>
                <a:lnSpc>
                  <a:spcPts val="1960"/>
                </a:lnSpc>
              </a:pPr>
            </a:p>
            <a:p>
              <a:pPr>
                <a:lnSpc>
                  <a:spcPts val="1960"/>
                </a:lnSpc>
              </a:pPr>
              <a:r>
                <a:rPr lang="en-US" sz="1400">
                  <a:solidFill>
                    <a:srgbClr val="2A2A2A"/>
                  </a:solidFill>
                  <a:latin typeface="Open Sans Bold"/>
                </a:rPr>
                <a:t>Right-click</a:t>
              </a:r>
              <a:r>
                <a:rPr lang="en-US" sz="1400">
                  <a:solidFill>
                    <a:srgbClr val="2A2A2A"/>
                  </a:solidFill>
                  <a:latin typeface="Open Sans"/>
                </a:rPr>
                <a:t> on the </a:t>
              </a:r>
              <a:r>
                <a:rPr lang="en-US" sz="1400">
                  <a:solidFill>
                    <a:srgbClr val="2A2A2A"/>
                  </a:solidFill>
                  <a:latin typeface="Open Sans Bold"/>
                </a:rPr>
                <a:t>background</a:t>
              </a:r>
              <a:r>
                <a:rPr lang="en-US" sz="1400">
                  <a:solidFill>
                    <a:srgbClr val="2A2A2A"/>
                  </a:solidFill>
                  <a:latin typeface="Open Sans"/>
                </a:rPr>
                <a:t> of the slide, or on the </a:t>
              </a:r>
              <a:r>
                <a:rPr lang="en-US" sz="1400">
                  <a:solidFill>
                    <a:srgbClr val="2A2A2A"/>
                  </a:solidFill>
                  <a:latin typeface="Open Sans Bold"/>
                </a:rPr>
                <a:t>thumbnail</a:t>
              </a:r>
              <a:r>
                <a:rPr lang="en-US" sz="1400">
                  <a:solidFill>
                    <a:srgbClr val="2A2A2A"/>
                  </a:solidFill>
                  <a:latin typeface="Open Sans"/>
                </a:rPr>
                <a:t> below, for the option to </a:t>
              </a:r>
              <a:r>
                <a:rPr lang="en-US" sz="1400">
                  <a:solidFill>
                    <a:srgbClr val="2A2A2A"/>
                  </a:solidFill>
                  <a:latin typeface="Open Sans Bold"/>
                </a:rPr>
                <a:t>expand</a:t>
              </a:r>
              <a:r>
                <a:rPr lang="en-US" sz="1400">
                  <a:solidFill>
                    <a:srgbClr val="2A2A2A"/>
                  </a:solidFill>
                  <a:latin typeface="Open Sans"/>
                </a:rPr>
                <a:t> this page into a </a:t>
              </a:r>
              <a:r>
                <a:rPr lang="en-US" sz="1400">
                  <a:solidFill>
                    <a:srgbClr val="2A2A2A"/>
                  </a:solidFill>
                  <a:latin typeface="Open Sans Bold"/>
                </a:rPr>
                <a:t>whiteboard</a:t>
              </a:r>
              <a:r>
                <a:rPr lang="en-US" sz="1400">
                  <a:solidFill>
                    <a:srgbClr val="2A2A2A"/>
                  </a:solidFill>
                  <a:latin typeface="Open Sans"/>
                </a:rPr>
                <a:t> for more space!</a:t>
              </a:r>
            </a:p>
          </p:txBody>
        </p:sp>
      </p:grpSp>
      <p:sp>
        <p:nvSpPr>
          <p:cNvPr name="TextBox 30" id="30"/>
          <p:cNvSpPr txBox="true"/>
          <p:nvPr/>
        </p:nvSpPr>
        <p:spPr>
          <a:xfrm rot="0">
            <a:off x="1028700" y="1028700"/>
            <a:ext cx="14130695" cy="1057275"/>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2A2A2A"/>
                </a:solidFill>
                <a:latin typeface="Open Sans"/>
              </a:rPr>
              <a:t>Whiteboard Page</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802923" y="4519276"/>
            <a:ext cx="3752844" cy="1543050"/>
            <a:chOff x="0" y="0"/>
            <a:chExt cx="988403" cy="406400"/>
          </a:xfrm>
        </p:grpSpPr>
        <p:sp>
          <p:nvSpPr>
            <p:cNvPr name="Freeform 3" id="3"/>
            <p:cNvSpPr/>
            <p:nvPr/>
          </p:nvSpPr>
          <p:spPr>
            <a:xfrm flipH="false" flipV="false" rot="0">
              <a:off x="0" y="0"/>
              <a:ext cx="988403" cy="406400"/>
            </a:xfrm>
            <a:custGeom>
              <a:avLst/>
              <a:gdLst/>
              <a:ahLst/>
              <a:cxnLst/>
              <a:rect r="r" b="b" t="t" l="l"/>
              <a:pathLst>
                <a:path h="406400" w="988403">
                  <a:moveTo>
                    <a:pt x="51574" y="0"/>
                  </a:moveTo>
                  <a:lnTo>
                    <a:pt x="936830" y="0"/>
                  </a:lnTo>
                  <a:cubicBezTo>
                    <a:pt x="950508" y="0"/>
                    <a:pt x="963626" y="5434"/>
                    <a:pt x="973298" y="15106"/>
                  </a:cubicBezTo>
                  <a:cubicBezTo>
                    <a:pt x="982970" y="24778"/>
                    <a:pt x="988403" y="37896"/>
                    <a:pt x="988403" y="51574"/>
                  </a:cubicBezTo>
                  <a:lnTo>
                    <a:pt x="988403" y="354826"/>
                  </a:lnTo>
                  <a:cubicBezTo>
                    <a:pt x="988403" y="383310"/>
                    <a:pt x="965313" y="406400"/>
                    <a:pt x="936830" y="406400"/>
                  </a:cubicBezTo>
                  <a:lnTo>
                    <a:pt x="51574" y="406400"/>
                  </a:lnTo>
                  <a:cubicBezTo>
                    <a:pt x="23090" y="406400"/>
                    <a:pt x="0" y="383310"/>
                    <a:pt x="0" y="354826"/>
                  </a:cubicBezTo>
                  <a:lnTo>
                    <a:pt x="0" y="51574"/>
                  </a:lnTo>
                  <a:cubicBezTo>
                    <a:pt x="0" y="23090"/>
                    <a:pt x="23090" y="0"/>
                    <a:pt x="51574" y="0"/>
                  </a:cubicBezTo>
                  <a:close/>
                </a:path>
              </a:pathLst>
            </a:custGeom>
            <a:solidFill>
              <a:srgbClr val="399D4E"/>
            </a:solidFill>
          </p:spPr>
        </p:sp>
        <p:sp>
          <p:nvSpPr>
            <p:cNvPr name="TextBox 4" id="4"/>
            <p:cNvSpPr txBox="true"/>
            <p:nvPr/>
          </p:nvSpPr>
          <p:spPr>
            <a:xfrm>
              <a:off x="0" y="-47625"/>
              <a:ext cx="988403" cy="454025"/>
            </a:xfrm>
            <a:prstGeom prst="rect">
              <a:avLst/>
            </a:prstGeom>
          </p:spPr>
          <p:txBody>
            <a:bodyPr anchor="ctr" rtlCol="false" tIns="254000" lIns="254000" bIns="254000" rIns="254000"/>
            <a:lstStyle/>
            <a:p>
              <a:pPr algn="ctr">
                <a:lnSpc>
                  <a:spcPts val="3499"/>
                </a:lnSpc>
              </a:pPr>
              <a:r>
                <a:rPr lang="en-US" sz="2499">
                  <a:solidFill>
                    <a:srgbClr val="2A2A2A"/>
                  </a:solidFill>
                  <a:latin typeface="Open Sans"/>
                </a:rPr>
                <a:t>Add a main topic</a:t>
              </a:r>
            </a:p>
          </p:txBody>
        </p:sp>
      </p:grpSp>
      <p:sp>
        <p:nvSpPr>
          <p:cNvPr name="AutoShape 5" id="5"/>
          <p:cNvSpPr/>
          <p:nvPr/>
        </p:nvSpPr>
        <p:spPr>
          <a:xfrm>
            <a:off x="14555761" y="5289197"/>
            <a:ext cx="542556" cy="28575"/>
          </a:xfrm>
          <a:prstGeom prst="line">
            <a:avLst/>
          </a:prstGeom>
          <a:ln cap="flat" w="28575">
            <a:solidFill>
              <a:srgbClr val="2A2A2A"/>
            </a:solidFill>
            <a:prstDash val="solid"/>
            <a:headEnd type="none" len="sm" w="sm"/>
            <a:tailEnd type="arrow" len="sm" w="med"/>
          </a:ln>
        </p:spPr>
      </p:sp>
      <p:sp>
        <p:nvSpPr>
          <p:cNvPr name="AutoShape 6" id="6"/>
          <p:cNvSpPr/>
          <p:nvPr/>
        </p:nvSpPr>
        <p:spPr>
          <a:xfrm>
            <a:off x="12386178" y="4228763"/>
            <a:ext cx="552522" cy="28575"/>
          </a:xfrm>
          <a:prstGeom prst="line">
            <a:avLst/>
          </a:prstGeom>
          <a:ln cap="flat" w="28575">
            <a:solidFill>
              <a:srgbClr val="2A2A2A"/>
            </a:solidFill>
            <a:prstDash val="solid"/>
            <a:headEnd type="none" len="sm" w="sm"/>
            <a:tailEnd type="arrow" len="sm" w="med"/>
          </a:ln>
        </p:spPr>
      </p:sp>
      <p:sp>
        <p:nvSpPr>
          <p:cNvPr name="AutoShape 7" id="7"/>
          <p:cNvSpPr/>
          <p:nvPr/>
        </p:nvSpPr>
        <p:spPr>
          <a:xfrm>
            <a:off x="12400780" y="6326603"/>
            <a:ext cx="557129" cy="28575"/>
          </a:xfrm>
          <a:prstGeom prst="line">
            <a:avLst/>
          </a:prstGeom>
          <a:ln cap="flat" w="28575">
            <a:solidFill>
              <a:srgbClr val="2A2A2A"/>
            </a:solidFill>
            <a:prstDash val="solid"/>
            <a:headEnd type="none" len="sm" w="sm"/>
            <a:tailEnd type="arrow" len="sm" w="med"/>
          </a:ln>
        </p:spPr>
      </p:sp>
      <p:sp>
        <p:nvSpPr>
          <p:cNvPr name="AutoShape 8" id="8"/>
          <p:cNvSpPr/>
          <p:nvPr/>
        </p:nvSpPr>
        <p:spPr>
          <a:xfrm>
            <a:off x="10093045" y="5269370"/>
            <a:ext cx="709950" cy="28575"/>
          </a:xfrm>
          <a:prstGeom prst="line">
            <a:avLst/>
          </a:prstGeom>
          <a:ln cap="flat" w="28575">
            <a:solidFill>
              <a:srgbClr val="2A2A2A"/>
            </a:solidFill>
            <a:prstDash val="solid"/>
            <a:headEnd type="none" len="sm" w="sm"/>
            <a:tailEnd type="arrow" len="sm" w="med"/>
          </a:ln>
        </p:spPr>
      </p:sp>
      <p:grpSp>
        <p:nvGrpSpPr>
          <p:cNvPr name="Group 9" id="9"/>
          <p:cNvGrpSpPr/>
          <p:nvPr/>
        </p:nvGrpSpPr>
        <p:grpSpPr>
          <a:xfrm rot="0">
            <a:off x="7597566" y="4809790"/>
            <a:ext cx="2495550" cy="933450"/>
            <a:chOff x="0" y="0"/>
            <a:chExt cx="657264" cy="245847"/>
          </a:xfrm>
        </p:grpSpPr>
        <p:sp>
          <p:nvSpPr>
            <p:cNvPr name="Freeform 10" id="10"/>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ABDEB6"/>
            </a:solidFill>
          </p:spPr>
        </p:sp>
        <p:sp>
          <p:nvSpPr>
            <p:cNvPr name="TextBox 11" id="11"/>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a related idea</a:t>
              </a:r>
            </a:p>
          </p:txBody>
        </p:sp>
      </p:grpSp>
      <p:grpSp>
        <p:nvGrpSpPr>
          <p:cNvPr name="Group 12" id="12"/>
          <p:cNvGrpSpPr/>
          <p:nvPr/>
        </p:nvGrpSpPr>
        <p:grpSpPr>
          <a:xfrm rot="0">
            <a:off x="11431569" y="3033376"/>
            <a:ext cx="2495550" cy="933450"/>
            <a:chOff x="0" y="0"/>
            <a:chExt cx="657264" cy="245847"/>
          </a:xfrm>
        </p:grpSpPr>
        <p:sp>
          <p:nvSpPr>
            <p:cNvPr name="Freeform 13" id="13"/>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ABDEB6"/>
            </a:solidFill>
          </p:spPr>
        </p:sp>
        <p:sp>
          <p:nvSpPr>
            <p:cNvPr name="TextBox 14" id="14"/>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a related idea</a:t>
              </a:r>
            </a:p>
          </p:txBody>
        </p:sp>
      </p:grpSp>
      <p:grpSp>
        <p:nvGrpSpPr>
          <p:cNvPr name="Group 15" id="15"/>
          <p:cNvGrpSpPr/>
          <p:nvPr/>
        </p:nvGrpSpPr>
        <p:grpSpPr>
          <a:xfrm rot="0">
            <a:off x="11431569" y="6619455"/>
            <a:ext cx="2495550" cy="933450"/>
            <a:chOff x="0" y="0"/>
            <a:chExt cx="657264" cy="245847"/>
          </a:xfrm>
        </p:grpSpPr>
        <p:sp>
          <p:nvSpPr>
            <p:cNvPr name="Freeform 16" id="16"/>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ABDEB6"/>
            </a:solidFill>
          </p:spPr>
        </p:sp>
        <p:sp>
          <p:nvSpPr>
            <p:cNvPr name="TextBox 17" id="17"/>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a related idea</a:t>
              </a:r>
            </a:p>
          </p:txBody>
        </p:sp>
      </p:grpSp>
      <p:grpSp>
        <p:nvGrpSpPr>
          <p:cNvPr name="Group 18" id="18"/>
          <p:cNvGrpSpPr/>
          <p:nvPr/>
        </p:nvGrpSpPr>
        <p:grpSpPr>
          <a:xfrm rot="0">
            <a:off x="15098313" y="4838361"/>
            <a:ext cx="2495550" cy="933450"/>
            <a:chOff x="0" y="0"/>
            <a:chExt cx="657264" cy="245847"/>
          </a:xfrm>
        </p:grpSpPr>
        <p:sp>
          <p:nvSpPr>
            <p:cNvPr name="Freeform 19" id="19"/>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ABDEB6"/>
            </a:solidFill>
          </p:spPr>
        </p:sp>
        <p:sp>
          <p:nvSpPr>
            <p:cNvPr name="TextBox 20" id="20"/>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a related idea</a:t>
              </a:r>
            </a:p>
          </p:txBody>
        </p:sp>
      </p:grpSp>
      <p:grpSp>
        <p:nvGrpSpPr>
          <p:cNvPr name="Group 21" id="21"/>
          <p:cNvGrpSpPr/>
          <p:nvPr/>
        </p:nvGrpSpPr>
        <p:grpSpPr>
          <a:xfrm rot="0">
            <a:off x="11431569" y="1188251"/>
            <a:ext cx="2495550" cy="933450"/>
            <a:chOff x="0" y="0"/>
            <a:chExt cx="657264" cy="245847"/>
          </a:xfrm>
        </p:grpSpPr>
        <p:sp>
          <p:nvSpPr>
            <p:cNvPr name="Freeform 22" id="22"/>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EFEFEF"/>
            </a:solidFill>
          </p:spPr>
        </p:sp>
        <p:sp>
          <p:nvSpPr>
            <p:cNvPr name="TextBox 23" id="23"/>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more sub-ideas</a:t>
              </a:r>
            </a:p>
          </p:txBody>
        </p:sp>
      </p:grpSp>
      <p:sp>
        <p:nvSpPr>
          <p:cNvPr name="AutoShape 24" id="24"/>
          <p:cNvSpPr/>
          <p:nvPr/>
        </p:nvSpPr>
        <p:spPr>
          <a:xfrm>
            <a:off x="12194947" y="2563251"/>
            <a:ext cx="911786" cy="28575"/>
          </a:xfrm>
          <a:prstGeom prst="line">
            <a:avLst/>
          </a:prstGeom>
          <a:ln cap="flat" w="28575">
            <a:solidFill>
              <a:srgbClr val="2A2A2A"/>
            </a:solidFill>
            <a:prstDash val="solid"/>
            <a:headEnd type="none" len="sm" w="sm"/>
            <a:tailEnd type="arrow" len="sm" w="med"/>
          </a:ln>
        </p:spPr>
      </p:sp>
      <p:grpSp>
        <p:nvGrpSpPr>
          <p:cNvPr name="Group 25" id="25"/>
          <p:cNvGrpSpPr/>
          <p:nvPr/>
        </p:nvGrpSpPr>
        <p:grpSpPr>
          <a:xfrm rot="0">
            <a:off x="15098397" y="3033010"/>
            <a:ext cx="2495550" cy="933450"/>
            <a:chOff x="0" y="0"/>
            <a:chExt cx="657264" cy="245847"/>
          </a:xfrm>
        </p:grpSpPr>
        <p:sp>
          <p:nvSpPr>
            <p:cNvPr name="Freeform 26" id="26"/>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EFEFEF"/>
            </a:solidFill>
          </p:spPr>
        </p:sp>
        <p:sp>
          <p:nvSpPr>
            <p:cNvPr name="TextBox 27" id="27"/>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more sub-ideas</a:t>
              </a:r>
            </a:p>
          </p:txBody>
        </p:sp>
      </p:grpSp>
      <p:sp>
        <p:nvSpPr>
          <p:cNvPr name="AutoShape 28" id="28"/>
          <p:cNvSpPr/>
          <p:nvPr/>
        </p:nvSpPr>
        <p:spPr>
          <a:xfrm>
            <a:off x="13905758" y="3485537"/>
            <a:ext cx="1192640" cy="28575"/>
          </a:xfrm>
          <a:prstGeom prst="line">
            <a:avLst/>
          </a:prstGeom>
          <a:ln cap="flat" w="28575">
            <a:solidFill>
              <a:srgbClr val="2A2A2A"/>
            </a:solidFill>
            <a:prstDash val="solid"/>
            <a:headEnd type="none" len="sm" w="sm"/>
            <a:tailEnd type="arrow" len="sm" w="med"/>
          </a:ln>
        </p:spPr>
      </p:sp>
      <p:sp>
        <p:nvSpPr>
          <p:cNvPr name="AutoShape 29" id="29"/>
          <p:cNvSpPr/>
          <p:nvPr/>
        </p:nvSpPr>
        <p:spPr>
          <a:xfrm>
            <a:off x="13869730" y="1823848"/>
            <a:ext cx="1564717" cy="28575"/>
          </a:xfrm>
          <a:prstGeom prst="line">
            <a:avLst/>
          </a:prstGeom>
          <a:ln cap="flat" w="28575">
            <a:solidFill>
              <a:srgbClr val="2A2A2A"/>
            </a:solidFill>
            <a:prstDash val="solid"/>
            <a:headEnd type="none" len="sm" w="sm"/>
            <a:tailEnd type="arrow" len="sm" w="med"/>
          </a:ln>
        </p:spPr>
      </p:sp>
      <p:sp>
        <p:nvSpPr>
          <p:cNvPr name="AutoShape 30" id="30"/>
          <p:cNvSpPr/>
          <p:nvPr/>
        </p:nvSpPr>
        <p:spPr>
          <a:xfrm>
            <a:off x="13846361" y="1374871"/>
            <a:ext cx="1611455" cy="28575"/>
          </a:xfrm>
          <a:prstGeom prst="line">
            <a:avLst/>
          </a:prstGeom>
          <a:ln cap="flat" w="28575">
            <a:solidFill>
              <a:srgbClr val="2A2A2A"/>
            </a:solidFill>
            <a:prstDash val="solid"/>
            <a:headEnd type="none" len="sm" w="sm"/>
            <a:tailEnd type="arrow" len="sm" w="med"/>
          </a:ln>
        </p:spPr>
      </p:sp>
      <p:grpSp>
        <p:nvGrpSpPr>
          <p:cNvPr name="Group 31" id="31"/>
          <p:cNvGrpSpPr/>
          <p:nvPr/>
        </p:nvGrpSpPr>
        <p:grpSpPr>
          <a:xfrm rot="0">
            <a:off x="15412705" y="1773459"/>
            <a:ext cx="1866900" cy="945226"/>
            <a:chOff x="0" y="0"/>
            <a:chExt cx="491694" cy="248948"/>
          </a:xfrm>
        </p:grpSpPr>
        <p:sp>
          <p:nvSpPr>
            <p:cNvPr name="Freeform 32" id="32"/>
            <p:cNvSpPr/>
            <p:nvPr/>
          </p:nvSpPr>
          <p:spPr>
            <a:xfrm flipH="false" flipV="false" rot="0">
              <a:off x="0" y="0"/>
              <a:ext cx="491694" cy="248948"/>
            </a:xfrm>
            <a:custGeom>
              <a:avLst/>
              <a:gdLst/>
              <a:ahLst/>
              <a:cxnLst/>
              <a:rect r="r" b="b" t="t" l="l"/>
              <a:pathLst>
                <a:path h="248948" w="491694">
                  <a:moveTo>
                    <a:pt x="0" y="0"/>
                  </a:moveTo>
                  <a:lnTo>
                    <a:pt x="491694" y="0"/>
                  </a:lnTo>
                  <a:lnTo>
                    <a:pt x="491694" y="248948"/>
                  </a:lnTo>
                  <a:lnTo>
                    <a:pt x="0" y="248948"/>
                  </a:lnTo>
                  <a:close/>
                </a:path>
              </a:pathLst>
            </a:custGeom>
            <a:solidFill>
              <a:srgbClr val="A1EFB2"/>
            </a:solidFill>
          </p:spPr>
        </p:sp>
        <p:sp>
          <p:nvSpPr>
            <p:cNvPr name="TextBox 33" id="33"/>
            <p:cNvSpPr txBox="true"/>
            <p:nvPr/>
          </p:nvSpPr>
          <p:spPr>
            <a:xfrm>
              <a:off x="0" y="-28575"/>
              <a:ext cx="491694" cy="277523"/>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even more sub-ideas</a:t>
              </a:r>
            </a:p>
          </p:txBody>
        </p:sp>
      </p:grpSp>
      <p:grpSp>
        <p:nvGrpSpPr>
          <p:cNvPr name="Group 34" id="34"/>
          <p:cNvGrpSpPr/>
          <p:nvPr/>
        </p:nvGrpSpPr>
        <p:grpSpPr>
          <a:xfrm rot="0">
            <a:off x="15412705" y="650727"/>
            <a:ext cx="1866900" cy="945226"/>
            <a:chOff x="0" y="0"/>
            <a:chExt cx="491694" cy="248948"/>
          </a:xfrm>
        </p:grpSpPr>
        <p:sp>
          <p:nvSpPr>
            <p:cNvPr name="Freeform 35" id="35"/>
            <p:cNvSpPr/>
            <p:nvPr/>
          </p:nvSpPr>
          <p:spPr>
            <a:xfrm flipH="false" flipV="false" rot="0">
              <a:off x="0" y="0"/>
              <a:ext cx="491694" cy="248948"/>
            </a:xfrm>
            <a:custGeom>
              <a:avLst/>
              <a:gdLst/>
              <a:ahLst/>
              <a:cxnLst/>
              <a:rect r="r" b="b" t="t" l="l"/>
              <a:pathLst>
                <a:path h="248948" w="491694">
                  <a:moveTo>
                    <a:pt x="0" y="0"/>
                  </a:moveTo>
                  <a:lnTo>
                    <a:pt x="491694" y="0"/>
                  </a:lnTo>
                  <a:lnTo>
                    <a:pt x="491694" y="248948"/>
                  </a:lnTo>
                  <a:lnTo>
                    <a:pt x="0" y="248948"/>
                  </a:lnTo>
                  <a:close/>
                </a:path>
              </a:pathLst>
            </a:custGeom>
            <a:solidFill>
              <a:srgbClr val="A1EFB2"/>
            </a:solidFill>
          </p:spPr>
        </p:sp>
        <p:sp>
          <p:nvSpPr>
            <p:cNvPr name="TextBox 36" id="36"/>
            <p:cNvSpPr txBox="true"/>
            <p:nvPr/>
          </p:nvSpPr>
          <p:spPr>
            <a:xfrm>
              <a:off x="0" y="-28575"/>
              <a:ext cx="491694" cy="277523"/>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even more sub-ideas</a:t>
              </a:r>
            </a:p>
          </p:txBody>
        </p:sp>
      </p:grpSp>
      <p:grpSp>
        <p:nvGrpSpPr>
          <p:cNvPr name="Group 37" id="37"/>
          <p:cNvGrpSpPr/>
          <p:nvPr/>
        </p:nvGrpSpPr>
        <p:grpSpPr>
          <a:xfrm rot="0">
            <a:off x="15098399" y="6619497"/>
            <a:ext cx="2495550" cy="933450"/>
            <a:chOff x="0" y="0"/>
            <a:chExt cx="657264" cy="245847"/>
          </a:xfrm>
        </p:grpSpPr>
        <p:sp>
          <p:nvSpPr>
            <p:cNvPr name="Freeform 38" id="38"/>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EFEFEF"/>
            </a:solidFill>
          </p:spPr>
        </p:sp>
        <p:sp>
          <p:nvSpPr>
            <p:cNvPr name="TextBox 39" id="39"/>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more sub-ideas</a:t>
              </a:r>
            </a:p>
          </p:txBody>
        </p:sp>
      </p:grpSp>
      <p:sp>
        <p:nvSpPr>
          <p:cNvPr name="AutoShape 40" id="40"/>
          <p:cNvSpPr/>
          <p:nvPr/>
        </p:nvSpPr>
        <p:spPr>
          <a:xfrm>
            <a:off x="13927119" y="7071903"/>
            <a:ext cx="1171280" cy="28575"/>
          </a:xfrm>
          <a:prstGeom prst="line">
            <a:avLst/>
          </a:prstGeom>
          <a:ln cap="flat" w="28575">
            <a:solidFill>
              <a:srgbClr val="2A2A2A"/>
            </a:solidFill>
            <a:prstDash val="solid"/>
            <a:headEnd type="none" len="sm" w="sm"/>
            <a:tailEnd type="arrow" len="sm" w="med"/>
          </a:ln>
        </p:spPr>
      </p:sp>
      <p:grpSp>
        <p:nvGrpSpPr>
          <p:cNvPr name="Group 41" id="41"/>
          <p:cNvGrpSpPr/>
          <p:nvPr/>
        </p:nvGrpSpPr>
        <p:grpSpPr>
          <a:xfrm rot="0">
            <a:off x="11431569" y="8157919"/>
            <a:ext cx="2495550" cy="933450"/>
            <a:chOff x="0" y="0"/>
            <a:chExt cx="657264" cy="245847"/>
          </a:xfrm>
        </p:grpSpPr>
        <p:sp>
          <p:nvSpPr>
            <p:cNvPr name="Freeform 42" id="42"/>
            <p:cNvSpPr/>
            <p:nvPr/>
          </p:nvSpPr>
          <p:spPr>
            <a:xfrm flipH="false" flipV="false" rot="0">
              <a:off x="0" y="0"/>
              <a:ext cx="657264" cy="245847"/>
            </a:xfrm>
            <a:custGeom>
              <a:avLst/>
              <a:gdLst/>
              <a:ahLst/>
              <a:cxnLst/>
              <a:rect r="r" b="b" t="t" l="l"/>
              <a:pathLst>
                <a:path h="245847" w="657264">
                  <a:moveTo>
                    <a:pt x="0" y="0"/>
                  </a:moveTo>
                  <a:lnTo>
                    <a:pt x="657264" y="0"/>
                  </a:lnTo>
                  <a:lnTo>
                    <a:pt x="657264" y="245847"/>
                  </a:lnTo>
                  <a:lnTo>
                    <a:pt x="0" y="245847"/>
                  </a:lnTo>
                  <a:close/>
                </a:path>
              </a:pathLst>
            </a:custGeom>
            <a:solidFill>
              <a:srgbClr val="EFEFEF"/>
            </a:solidFill>
          </p:spPr>
        </p:sp>
        <p:sp>
          <p:nvSpPr>
            <p:cNvPr name="TextBox 43" id="43"/>
            <p:cNvSpPr txBox="true"/>
            <p:nvPr/>
          </p:nvSpPr>
          <p:spPr>
            <a:xfrm>
              <a:off x="0" y="-28575"/>
              <a:ext cx="657264" cy="274422"/>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more sub-ideas</a:t>
              </a:r>
            </a:p>
          </p:txBody>
        </p:sp>
      </p:grpSp>
      <p:sp>
        <p:nvSpPr>
          <p:cNvPr name="AutoShape 44" id="44"/>
          <p:cNvSpPr/>
          <p:nvPr/>
        </p:nvSpPr>
        <p:spPr>
          <a:xfrm>
            <a:off x="12380784" y="7841124"/>
            <a:ext cx="605066" cy="28575"/>
          </a:xfrm>
          <a:prstGeom prst="line">
            <a:avLst/>
          </a:prstGeom>
          <a:ln cap="flat" w="28575">
            <a:solidFill>
              <a:srgbClr val="2A2A2A"/>
            </a:solidFill>
            <a:prstDash val="solid"/>
            <a:headEnd type="none" len="sm" w="sm"/>
            <a:tailEnd type="arrow" len="sm" w="med"/>
          </a:ln>
        </p:spPr>
      </p:sp>
      <p:sp>
        <p:nvSpPr>
          <p:cNvPr name="AutoShape 45" id="45"/>
          <p:cNvSpPr/>
          <p:nvPr/>
        </p:nvSpPr>
        <p:spPr>
          <a:xfrm>
            <a:off x="9753716" y="8418390"/>
            <a:ext cx="1707659" cy="28575"/>
          </a:xfrm>
          <a:prstGeom prst="line">
            <a:avLst/>
          </a:prstGeom>
          <a:ln cap="flat" w="28575">
            <a:solidFill>
              <a:srgbClr val="2A2A2A"/>
            </a:solidFill>
            <a:prstDash val="solid"/>
            <a:headEnd type="none" len="sm" w="sm"/>
            <a:tailEnd type="arrow" len="sm" w="med"/>
          </a:ln>
        </p:spPr>
      </p:sp>
      <p:sp>
        <p:nvSpPr>
          <p:cNvPr name="AutoShape 46" id="46"/>
          <p:cNvSpPr/>
          <p:nvPr/>
        </p:nvSpPr>
        <p:spPr>
          <a:xfrm>
            <a:off x="9757850" y="8783008"/>
            <a:ext cx="1699391" cy="28575"/>
          </a:xfrm>
          <a:prstGeom prst="line">
            <a:avLst/>
          </a:prstGeom>
          <a:ln cap="flat" w="28575">
            <a:solidFill>
              <a:srgbClr val="2A2A2A"/>
            </a:solidFill>
            <a:prstDash val="solid"/>
            <a:headEnd type="none" len="sm" w="sm"/>
            <a:tailEnd type="arrow" len="sm" w="med"/>
          </a:ln>
        </p:spPr>
      </p:sp>
      <p:grpSp>
        <p:nvGrpSpPr>
          <p:cNvPr name="Group 47" id="47"/>
          <p:cNvGrpSpPr/>
          <p:nvPr/>
        </p:nvGrpSpPr>
        <p:grpSpPr>
          <a:xfrm rot="0">
            <a:off x="7908675" y="7552717"/>
            <a:ext cx="1866900" cy="945226"/>
            <a:chOff x="0" y="0"/>
            <a:chExt cx="491694" cy="248948"/>
          </a:xfrm>
        </p:grpSpPr>
        <p:sp>
          <p:nvSpPr>
            <p:cNvPr name="Freeform 48" id="48"/>
            <p:cNvSpPr/>
            <p:nvPr/>
          </p:nvSpPr>
          <p:spPr>
            <a:xfrm flipH="false" flipV="false" rot="0">
              <a:off x="0" y="0"/>
              <a:ext cx="491694" cy="248948"/>
            </a:xfrm>
            <a:custGeom>
              <a:avLst/>
              <a:gdLst/>
              <a:ahLst/>
              <a:cxnLst/>
              <a:rect r="r" b="b" t="t" l="l"/>
              <a:pathLst>
                <a:path h="248948" w="491694">
                  <a:moveTo>
                    <a:pt x="0" y="0"/>
                  </a:moveTo>
                  <a:lnTo>
                    <a:pt x="491694" y="0"/>
                  </a:lnTo>
                  <a:lnTo>
                    <a:pt x="491694" y="248948"/>
                  </a:lnTo>
                  <a:lnTo>
                    <a:pt x="0" y="248948"/>
                  </a:lnTo>
                  <a:close/>
                </a:path>
              </a:pathLst>
            </a:custGeom>
            <a:solidFill>
              <a:srgbClr val="A1EFB2"/>
            </a:solidFill>
          </p:spPr>
        </p:sp>
        <p:sp>
          <p:nvSpPr>
            <p:cNvPr name="TextBox 49" id="49"/>
            <p:cNvSpPr txBox="true"/>
            <p:nvPr/>
          </p:nvSpPr>
          <p:spPr>
            <a:xfrm>
              <a:off x="0" y="-28575"/>
              <a:ext cx="491694" cy="277523"/>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even more sub-ideas</a:t>
              </a:r>
            </a:p>
          </p:txBody>
        </p:sp>
      </p:grpSp>
      <p:grpSp>
        <p:nvGrpSpPr>
          <p:cNvPr name="Group 50" id="50"/>
          <p:cNvGrpSpPr/>
          <p:nvPr/>
        </p:nvGrpSpPr>
        <p:grpSpPr>
          <a:xfrm rot="0">
            <a:off x="7908675" y="8691047"/>
            <a:ext cx="1866900" cy="945226"/>
            <a:chOff x="0" y="0"/>
            <a:chExt cx="491694" cy="248948"/>
          </a:xfrm>
        </p:grpSpPr>
        <p:sp>
          <p:nvSpPr>
            <p:cNvPr name="Freeform 51" id="51"/>
            <p:cNvSpPr/>
            <p:nvPr/>
          </p:nvSpPr>
          <p:spPr>
            <a:xfrm flipH="false" flipV="false" rot="0">
              <a:off x="0" y="0"/>
              <a:ext cx="491694" cy="248948"/>
            </a:xfrm>
            <a:custGeom>
              <a:avLst/>
              <a:gdLst/>
              <a:ahLst/>
              <a:cxnLst/>
              <a:rect r="r" b="b" t="t" l="l"/>
              <a:pathLst>
                <a:path h="248948" w="491694">
                  <a:moveTo>
                    <a:pt x="0" y="0"/>
                  </a:moveTo>
                  <a:lnTo>
                    <a:pt x="491694" y="0"/>
                  </a:lnTo>
                  <a:lnTo>
                    <a:pt x="491694" y="248948"/>
                  </a:lnTo>
                  <a:lnTo>
                    <a:pt x="0" y="248948"/>
                  </a:lnTo>
                  <a:close/>
                </a:path>
              </a:pathLst>
            </a:custGeom>
            <a:solidFill>
              <a:srgbClr val="A1EFB2"/>
            </a:solidFill>
          </p:spPr>
        </p:sp>
        <p:sp>
          <p:nvSpPr>
            <p:cNvPr name="TextBox 52" id="52"/>
            <p:cNvSpPr txBox="true"/>
            <p:nvPr/>
          </p:nvSpPr>
          <p:spPr>
            <a:xfrm>
              <a:off x="0" y="-28575"/>
              <a:ext cx="491694" cy="277523"/>
            </a:xfrm>
            <a:prstGeom prst="rect">
              <a:avLst/>
            </a:prstGeom>
          </p:spPr>
          <p:txBody>
            <a:bodyPr anchor="ctr" rtlCol="false" tIns="254000" lIns="254000" bIns="254000" rIns="254000"/>
            <a:lstStyle/>
            <a:p>
              <a:pPr algn="ctr">
                <a:lnSpc>
                  <a:spcPts val="2100"/>
                </a:lnSpc>
              </a:pPr>
              <a:r>
                <a:rPr lang="en-US" sz="1500">
                  <a:solidFill>
                    <a:srgbClr val="2A2A2A"/>
                  </a:solidFill>
                  <a:latin typeface="Open Sans"/>
                </a:rPr>
                <a:t>Add even more sub-ideas</a:t>
              </a:r>
            </a:p>
          </p:txBody>
        </p:sp>
      </p:grpSp>
      <p:grpSp>
        <p:nvGrpSpPr>
          <p:cNvPr name="Group 53" id="53"/>
          <p:cNvGrpSpPr/>
          <p:nvPr/>
        </p:nvGrpSpPr>
        <p:grpSpPr>
          <a:xfrm rot="0">
            <a:off x="1626967" y="5351120"/>
            <a:ext cx="4607270" cy="2390971"/>
            <a:chOff x="0" y="0"/>
            <a:chExt cx="1213437" cy="629721"/>
          </a:xfrm>
        </p:grpSpPr>
        <p:sp>
          <p:nvSpPr>
            <p:cNvPr name="Freeform 54" id="54"/>
            <p:cNvSpPr/>
            <p:nvPr/>
          </p:nvSpPr>
          <p:spPr>
            <a:xfrm flipH="false" flipV="false" rot="0">
              <a:off x="0" y="0"/>
              <a:ext cx="1213437" cy="629721"/>
            </a:xfrm>
            <a:custGeom>
              <a:avLst/>
              <a:gdLst/>
              <a:ahLst/>
              <a:cxnLst/>
              <a:rect r="r" b="b" t="t" l="l"/>
              <a:pathLst>
                <a:path h="629721" w="1213437">
                  <a:moveTo>
                    <a:pt x="33607" y="0"/>
                  </a:moveTo>
                  <a:lnTo>
                    <a:pt x="1179830" y="0"/>
                  </a:lnTo>
                  <a:cubicBezTo>
                    <a:pt x="1188743" y="0"/>
                    <a:pt x="1197291" y="3541"/>
                    <a:pt x="1203594" y="9843"/>
                  </a:cubicBezTo>
                  <a:cubicBezTo>
                    <a:pt x="1209896" y="16146"/>
                    <a:pt x="1213437" y="24694"/>
                    <a:pt x="1213437" y="33607"/>
                  </a:cubicBezTo>
                  <a:lnTo>
                    <a:pt x="1213437" y="596113"/>
                  </a:lnTo>
                  <a:cubicBezTo>
                    <a:pt x="1213437" y="605027"/>
                    <a:pt x="1209896" y="613575"/>
                    <a:pt x="1203594" y="619877"/>
                  </a:cubicBezTo>
                  <a:cubicBezTo>
                    <a:pt x="1197291" y="626180"/>
                    <a:pt x="1188743" y="629721"/>
                    <a:pt x="1179830" y="629721"/>
                  </a:cubicBezTo>
                  <a:lnTo>
                    <a:pt x="33607" y="629721"/>
                  </a:lnTo>
                  <a:cubicBezTo>
                    <a:pt x="24694" y="629721"/>
                    <a:pt x="16146" y="626180"/>
                    <a:pt x="9843" y="619877"/>
                  </a:cubicBezTo>
                  <a:cubicBezTo>
                    <a:pt x="3541" y="613575"/>
                    <a:pt x="0" y="605027"/>
                    <a:pt x="0" y="596113"/>
                  </a:cubicBezTo>
                  <a:lnTo>
                    <a:pt x="0" y="33607"/>
                  </a:lnTo>
                  <a:cubicBezTo>
                    <a:pt x="0" y="24694"/>
                    <a:pt x="3541" y="16146"/>
                    <a:pt x="9843" y="9843"/>
                  </a:cubicBezTo>
                  <a:cubicBezTo>
                    <a:pt x="16146" y="3541"/>
                    <a:pt x="24694" y="0"/>
                    <a:pt x="33607" y="0"/>
                  </a:cubicBezTo>
                  <a:close/>
                </a:path>
              </a:pathLst>
            </a:custGeom>
            <a:solidFill>
              <a:srgbClr val="EFEFEF"/>
            </a:solidFill>
          </p:spPr>
        </p:sp>
        <p:sp>
          <p:nvSpPr>
            <p:cNvPr name="TextBox 55" id="55"/>
            <p:cNvSpPr txBox="true"/>
            <p:nvPr/>
          </p:nvSpPr>
          <p:spPr>
            <a:xfrm>
              <a:off x="0" y="-28575"/>
              <a:ext cx="1213437" cy="658296"/>
            </a:xfrm>
            <a:prstGeom prst="rect">
              <a:avLst/>
            </a:prstGeom>
          </p:spPr>
          <p:txBody>
            <a:bodyPr anchor="ctr" rtlCol="false" tIns="254000" lIns="254000" bIns="254000" rIns="254000"/>
            <a:lstStyle/>
            <a:p>
              <a:pPr algn="ctr">
                <a:lnSpc>
                  <a:spcPts val="1960"/>
                </a:lnSpc>
              </a:pPr>
              <a:r>
                <a:rPr lang="en-US" sz="1400">
                  <a:solidFill>
                    <a:srgbClr val="2A2A2A"/>
                  </a:solidFill>
                  <a:latin typeface="Open Sans Bold"/>
                </a:rPr>
                <a:t>Tip:</a:t>
              </a:r>
              <a:r>
                <a:rPr lang="en-US" sz="1400">
                  <a:solidFill>
                    <a:srgbClr val="2A2A2A"/>
                  </a:solidFill>
                  <a:latin typeface="Open Sans"/>
                </a:rPr>
                <a:t> Collaboration makes teamwork easier! Click "Share" and invite your teammates to fill this up. Use this page for bulletins, brainstorms, and other fun team ideas. </a:t>
              </a:r>
            </a:p>
            <a:p>
              <a:pPr algn="ctr">
                <a:lnSpc>
                  <a:spcPts val="1960"/>
                </a:lnSpc>
              </a:pPr>
            </a:p>
            <a:p>
              <a:pPr algn="ctr">
                <a:lnSpc>
                  <a:spcPts val="1960"/>
                </a:lnSpc>
              </a:pPr>
              <a:r>
                <a:rPr lang="en-US" sz="1400">
                  <a:solidFill>
                    <a:srgbClr val="2A2A2A"/>
                  </a:solidFill>
                  <a:latin typeface="Open Sans Bold"/>
                </a:rPr>
                <a:t>Right-click</a:t>
              </a:r>
              <a:r>
                <a:rPr lang="en-US" sz="1400">
                  <a:solidFill>
                    <a:srgbClr val="2A2A2A"/>
                  </a:solidFill>
                  <a:latin typeface="Open Sans"/>
                </a:rPr>
                <a:t> on the </a:t>
              </a:r>
              <a:r>
                <a:rPr lang="en-US" sz="1400">
                  <a:solidFill>
                    <a:srgbClr val="2A2A2A"/>
                  </a:solidFill>
                  <a:latin typeface="Open Sans Bold"/>
                </a:rPr>
                <a:t>background</a:t>
              </a:r>
              <a:r>
                <a:rPr lang="en-US" sz="1400">
                  <a:solidFill>
                    <a:srgbClr val="2A2A2A"/>
                  </a:solidFill>
                  <a:latin typeface="Open Sans"/>
                </a:rPr>
                <a:t> of the slide, or on the </a:t>
              </a:r>
              <a:r>
                <a:rPr lang="en-US" sz="1400">
                  <a:solidFill>
                    <a:srgbClr val="2A2A2A"/>
                  </a:solidFill>
                  <a:latin typeface="Open Sans Bold"/>
                </a:rPr>
                <a:t>thumbnail</a:t>
              </a:r>
              <a:r>
                <a:rPr lang="en-US" sz="1400">
                  <a:solidFill>
                    <a:srgbClr val="2A2A2A"/>
                  </a:solidFill>
                  <a:latin typeface="Open Sans"/>
                </a:rPr>
                <a:t> below, for the option to </a:t>
              </a:r>
              <a:r>
                <a:rPr lang="en-US" sz="1400">
                  <a:solidFill>
                    <a:srgbClr val="2A2A2A"/>
                  </a:solidFill>
                  <a:latin typeface="Open Sans Bold"/>
                </a:rPr>
                <a:t>expand</a:t>
              </a:r>
              <a:r>
                <a:rPr lang="en-US" sz="1400">
                  <a:solidFill>
                    <a:srgbClr val="2A2A2A"/>
                  </a:solidFill>
                  <a:latin typeface="Open Sans"/>
                </a:rPr>
                <a:t> this page into a </a:t>
              </a:r>
              <a:r>
                <a:rPr lang="en-US" sz="1400">
                  <a:solidFill>
                    <a:srgbClr val="2A2A2A"/>
                  </a:solidFill>
                  <a:latin typeface="Open Sans Bold"/>
                </a:rPr>
                <a:t>whiteboard</a:t>
              </a:r>
              <a:r>
                <a:rPr lang="en-US" sz="1400">
                  <a:solidFill>
                    <a:srgbClr val="2A2A2A"/>
                  </a:solidFill>
                  <a:latin typeface="Open Sans"/>
                </a:rPr>
                <a:t> for more space!</a:t>
              </a:r>
            </a:p>
          </p:txBody>
        </p:sp>
      </p:grpSp>
      <p:sp>
        <p:nvSpPr>
          <p:cNvPr name="TextBox 56" id="56"/>
          <p:cNvSpPr txBox="true"/>
          <p:nvPr/>
        </p:nvSpPr>
        <p:spPr>
          <a:xfrm rot="0">
            <a:off x="1028700" y="2544909"/>
            <a:ext cx="6131976" cy="2114550"/>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2A2A2A"/>
                </a:solidFill>
                <a:latin typeface="Open Sans"/>
              </a:rPr>
              <a:t>Collaborate on a Whiteboard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9236" y="4931817"/>
            <a:ext cx="5997460" cy="3762043"/>
          </a:xfrm>
          <a:custGeom>
            <a:avLst/>
            <a:gdLst/>
            <a:ahLst/>
            <a:cxnLst/>
            <a:rect r="r" b="b" t="t" l="l"/>
            <a:pathLst>
              <a:path h="3762043" w="5997460">
                <a:moveTo>
                  <a:pt x="0" y="0"/>
                </a:moveTo>
                <a:lnTo>
                  <a:pt x="5997460" y="0"/>
                </a:lnTo>
                <a:lnTo>
                  <a:pt x="5997460" y="3762043"/>
                </a:lnTo>
                <a:lnTo>
                  <a:pt x="0" y="37620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33550" y="1727086"/>
            <a:ext cx="6590377" cy="2191964"/>
            <a:chOff x="0" y="0"/>
            <a:chExt cx="8787170" cy="2922618"/>
          </a:xfrm>
        </p:grpSpPr>
        <p:sp>
          <p:nvSpPr>
            <p:cNvPr name="TextBox 4" id="4"/>
            <p:cNvSpPr txBox="true"/>
            <p:nvPr/>
          </p:nvSpPr>
          <p:spPr>
            <a:xfrm rot="0">
              <a:off x="0" y="0"/>
              <a:ext cx="8787170" cy="1828800"/>
            </a:xfrm>
            <a:prstGeom prst="rect">
              <a:avLst/>
            </a:prstGeom>
          </p:spPr>
          <p:txBody>
            <a:bodyPr anchor="t" rtlCol="false" tIns="0" lIns="0" bIns="0" rIns="0">
              <a:spAutoFit/>
            </a:bodyPr>
            <a:lstStyle/>
            <a:p>
              <a:pPr>
                <a:lnSpc>
                  <a:spcPts val="10800"/>
                </a:lnSpc>
              </a:pPr>
              <a:r>
                <a:rPr lang="en-US" sz="9000">
                  <a:solidFill>
                    <a:srgbClr val="2A2A2A"/>
                  </a:solidFill>
                  <a:latin typeface="Open Sans"/>
                </a:rPr>
                <a:t>FinTech </a:t>
              </a:r>
              <a:r>
                <a:rPr lang="en-US" sz="9000">
                  <a:solidFill>
                    <a:srgbClr val="399D4E"/>
                  </a:solidFill>
                  <a:latin typeface="Open Sans"/>
                </a:rPr>
                <a:t>101</a:t>
              </a:r>
            </a:p>
          </p:txBody>
        </p:sp>
        <p:sp>
          <p:nvSpPr>
            <p:cNvPr name="TextBox 5" id="5"/>
            <p:cNvSpPr txBox="true"/>
            <p:nvPr/>
          </p:nvSpPr>
          <p:spPr>
            <a:xfrm rot="0">
              <a:off x="0" y="2313018"/>
              <a:ext cx="8787170" cy="609600"/>
            </a:xfrm>
            <a:prstGeom prst="rect">
              <a:avLst/>
            </a:prstGeom>
          </p:spPr>
          <p:txBody>
            <a:bodyPr anchor="t" rtlCol="false" tIns="0" lIns="0" bIns="0" rIns="0">
              <a:spAutoFit/>
            </a:bodyPr>
            <a:lstStyle/>
            <a:p>
              <a:pPr>
                <a:lnSpc>
                  <a:spcPts val="3600"/>
                </a:lnSpc>
              </a:pPr>
              <a:r>
                <a:rPr lang="en-US" sz="3000">
                  <a:solidFill>
                    <a:srgbClr val="2A2A2A"/>
                  </a:solidFill>
                  <a:latin typeface="Open Sans Bold"/>
                </a:rPr>
                <a:t>What to Know</a:t>
              </a:r>
            </a:p>
          </p:txBody>
        </p:sp>
      </p:grpSp>
      <p:graphicFrame>
        <p:nvGraphicFramePr>
          <p:cNvPr name="Table 6" id="6"/>
          <p:cNvGraphicFramePr>
            <a:graphicFrameLocks noGrp="true"/>
          </p:cNvGraphicFramePr>
          <p:nvPr/>
        </p:nvGraphicFramePr>
        <p:xfrm>
          <a:off x="9944100" y="1377893"/>
          <a:ext cx="7277100" cy="7493114"/>
        </p:xfrm>
        <a:graphic>
          <a:graphicData uri="http://schemas.openxmlformats.org/drawingml/2006/table">
            <a:tbl>
              <a:tblPr/>
              <a:tblGrid>
                <a:gridCol w="7277100"/>
              </a:tblGrid>
              <a:tr h="1248852">
                <a:tc>
                  <a:txBody>
                    <a:bodyPr anchor="t" rtlCol="false"/>
                    <a:lstStyle/>
                    <a:p>
                      <a:pPr algn="l">
                        <a:lnSpc>
                          <a:spcPts val="3499"/>
                        </a:lnSpc>
                        <a:defRPr/>
                      </a:pPr>
                      <a:r>
                        <a:rPr lang="en-US" sz="2499" u="sng">
                          <a:solidFill>
                            <a:srgbClr val="2A2A2A"/>
                          </a:solidFill>
                          <a:latin typeface="Open Sans"/>
                          <a:hlinkClick r:id="rId4" action="ppaction://hlinksldjump"/>
                        </a:rPr>
                        <a:t>What is Financial Technology or FinTech?</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248852">
                <a:tc>
                  <a:txBody>
                    <a:bodyPr anchor="t" rtlCol="false"/>
                    <a:lstStyle/>
                    <a:p>
                      <a:pPr algn="l">
                        <a:lnSpc>
                          <a:spcPts val="3499"/>
                        </a:lnSpc>
                        <a:defRPr/>
                      </a:pPr>
                      <a:r>
                        <a:rPr lang="en-US" sz="2499" u="sng">
                          <a:solidFill>
                            <a:srgbClr val="2A2A2A"/>
                          </a:solidFill>
                          <a:latin typeface="Open Sans"/>
                          <a:hlinkClick r:id="rId5" action="ppaction://hlinksldjump"/>
                        </a:rPr>
                        <a:t>Banking Before and After FinTech</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248852">
                <a:tc>
                  <a:txBody>
                    <a:bodyPr anchor="t" rtlCol="false"/>
                    <a:lstStyle/>
                    <a:p>
                      <a:pPr algn="l">
                        <a:lnSpc>
                          <a:spcPts val="3499"/>
                        </a:lnSpc>
                        <a:defRPr/>
                      </a:pPr>
                      <a:r>
                        <a:rPr lang="en-US" sz="2499" u="sng">
                          <a:solidFill>
                            <a:srgbClr val="2A2A2A"/>
                          </a:solidFill>
                          <a:latin typeface="Open Sans"/>
                          <a:hlinkClick r:id="rId6" action="ppaction://hlinksldjump"/>
                        </a:rPr>
                        <a:t>A Brief history of FinTech</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248852">
                <a:tc>
                  <a:txBody>
                    <a:bodyPr anchor="t" rtlCol="false"/>
                    <a:lstStyle/>
                    <a:p>
                      <a:pPr algn="l">
                        <a:lnSpc>
                          <a:spcPts val="3499"/>
                        </a:lnSpc>
                        <a:defRPr/>
                      </a:pPr>
                      <a:r>
                        <a:rPr lang="en-US" sz="2499" u="sng">
                          <a:solidFill>
                            <a:srgbClr val="2A2A2A"/>
                          </a:solidFill>
                          <a:latin typeface="Open Sans"/>
                          <a:hlinkClick r:id="rId7" action="ppaction://hlinksldjump"/>
                        </a:rPr>
                        <a:t>Challenges of FinTech</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248852">
                <a:tc>
                  <a:txBody>
                    <a:bodyPr anchor="t" rtlCol="false"/>
                    <a:lstStyle/>
                    <a:p>
                      <a:pPr algn="l">
                        <a:lnSpc>
                          <a:spcPts val="3499"/>
                        </a:lnSpc>
                        <a:defRPr/>
                      </a:pPr>
                      <a:r>
                        <a:rPr lang="en-US" sz="2499" u="sng">
                          <a:solidFill>
                            <a:srgbClr val="2A2A2A"/>
                          </a:solidFill>
                          <a:latin typeface="Open Sans"/>
                          <a:hlinkClick r:id="rId8" action="ppaction://hlinksldjump"/>
                        </a:rPr>
                        <a:t>Rewards of FinTech-driven Payments</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399D4E"/>
                      </a:solidFill>
                      <a:prstDash val="solid"/>
                      <a:round/>
                      <a:headEnd type="none" w="med" len="med"/>
                      <a:tailEnd type="none" w="med" len="med"/>
                    </a:lnB>
                  </a:tcPr>
                </a:tc>
              </a:tr>
              <a:tr h="1248852">
                <a:tc>
                  <a:txBody>
                    <a:bodyPr anchor="t" rtlCol="false"/>
                    <a:lstStyle/>
                    <a:p>
                      <a:pPr algn="l">
                        <a:lnSpc>
                          <a:spcPts val="3499"/>
                        </a:lnSpc>
                        <a:defRPr/>
                      </a:pPr>
                      <a:r>
                        <a:rPr lang="en-US" sz="2499" u="sng">
                          <a:solidFill>
                            <a:srgbClr val="2A2A2A"/>
                          </a:solidFill>
                          <a:latin typeface="Open Sans"/>
                          <a:hlinkClick r:id="rId9" action="ppaction://hlinksldjump"/>
                        </a:rPr>
                        <a:t>What's Next for FinTech?</a:t>
                      </a:r>
                      <a:endParaRPr lang="en-US" sz="1100"/>
                    </a:p>
                  </a:txBody>
                  <a:tcPr marL="190500" marR="190500" marT="190500" marB="1905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399D4E"/>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64233" y="3533048"/>
            <a:ext cx="5648325" cy="3220904"/>
            <a:chOff x="0" y="0"/>
            <a:chExt cx="7531100" cy="4294538"/>
          </a:xfrm>
        </p:grpSpPr>
        <p:sp>
          <p:nvSpPr>
            <p:cNvPr name="TextBox 3" id="3"/>
            <p:cNvSpPr txBox="true"/>
            <p:nvPr/>
          </p:nvSpPr>
          <p:spPr>
            <a:xfrm rot="0">
              <a:off x="0" y="0"/>
              <a:ext cx="7531100" cy="1219200"/>
            </a:xfrm>
            <a:prstGeom prst="rect">
              <a:avLst/>
            </a:prstGeom>
          </p:spPr>
          <p:txBody>
            <a:bodyPr anchor="t" rtlCol="false" tIns="0" lIns="0" bIns="0" rIns="0">
              <a:spAutoFit/>
            </a:bodyPr>
            <a:lstStyle/>
            <a:p>
              <a:pPr>
                <a:lnSpc>
                  <a:spcPts val="7200"/>
                </a:lnSpc>
              </a:pPr>
              <a:r>
                <a:rPr lang="en-US" sz="6000">
                  <a:solidFill>
                    <a:srgbClr val="2A2A2A"/>
                  </a:solidFill>
                  <a:latin typeface="Open Sans"/>
                </a:rPr>
                <a:t>Resource Page</a:t>
              </a:r>
            </a:p>
          </p:txBody>
        </p:sp>
        <p:sp>
          <p:nvSpPr>
            <p:cNvPr name="TextBox 4" id="4"/>
            <p:cNvSpPr txBox="true"/>
            <p:nvPr/>
          </p:nvSpPr>
          <p:spPr>
            <a:xfrm rot="0">
              <a:off x="0" y="1727445"/>
              <a:ext cx="7531100" cy="2567093"/>
            </a:xfrm>
            <a:prstGeom prst="rect">
              <a:avLst/>
            </a:prstGeom>
          </p:spPr>
          <p:txBody>
            <a:bodyPr anchor="t" rtlCol="false" tIns="0" lIns="0" bIns="0" rIns="0">
              <a:spAutoFit/>
            </a:bodyPr>
            <a:lstStyle/>
            <a:p>
              <a:pPr>
                <a:lnSpc>
                  <a:spcPts val="3079"/>
                </a:lnSpc>
              </a:pPr>
              <a:r>
                <a:rPr lang="en-US" sz="2199">
                  <a:solidFill>
                    <a:srgbClr val="2A2A2A"/>
                  </a:solidFill>
                  <a:latin typeface="Open Sans"/>
                </a:rPr>
                <a:t>Use these design resources in your</a:t>
              </a:r>
            </a:p>
            <a:p>
              <a:pPr>
                <a:lnSpc>
                  <a:spcPts val="3079"/>
                </a:lnSpc>
              </a:pPr>
              <a:r>
                <a:rPr lang="en-US" sz="2199">
                  <a:solidFill>
                    <a:srgbClr val="2A2A2A"/>
                  </a:solidFill>
                  <a:latin typeface="Open Sans"/>
                </a:rPr>
                <a:t>Canva Presentation. Happy designing!</a:t>
              </a:r>
              <a:r>
                <a:rPr lang="en-US" sz="2199">
                  <a:solidFill>
                    <a:srgbClr val="2A2A2A"/>
                  </a:solidFill>
                  <a:latin typeface="Open Sans"/>
                </a:rPr>
                <a:t> </a:t>
              </a:r>
            </a:p>
            <a:p>
              <a:pPr>
                <a:lnSpc>
                  <a:spcPts val="3079"/>
                </a:lnSpc>
              </a:pPr>
            </a:p>
            <a:p>
              <a:pPr>
                <a:lnSpc>
                  <a:spcPts val="3079"/>
                </a:lnSpc>
              </a:pPr>
              <a:r>
                <a:rPr lang="en-US" sz="2199">
                  <a:solidFill>
                    <a:srgbClr val="2A2A2A"/>
                  </a:solidFill>
                  <a:latin typeface="Open Sans"/>
                </a:rPr>
                <a:t>Don't forget to delete or hide this page before presenting. </a:t>
              </a:r>
            </a:p>
          </p:txBody>
        </p:sp>
      </p:grpSp>
      <p:sp>
        <p:nvSpPr>
          <p:cNvPr name="Freeform 5" id="5"/>
          <p:cNvSpPr/>
          <p:nvPr/>
        </p:nvSpPr>
        <p:spPr>
          <a:xfrm flipH="false" flipV="false" rot="0">
            <a:off x="8783705" y="1741204"/>
            <a:ext cx="636856" cy="459694"/>
          </a:xfrm>
          <a:custGeom>
            <a:avLst/>
            <a:gdLst/>
            <a:ahLst/>
            <a:cxnLst/>
            <a:rect r="r" b="b" t="t" l="l"/>
            <a:pathLst>
              <a:path h="459694" w="636856">
                <a:moveTo>
                  <a:pt x="0" y="0"/>
                </a:moveTo>
                <a:lnTo>
                  <a:pt x="636856" y="0"/>
                </a:lnTo>
                <a:lnTo>
                  <a:pt x="636856" y="459694"/>
                </a:lnTo>
                <a:lnTo>
                  <a:pt x="0" y="4596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305145" y="1639264"/>
            <a:ext cx="505523" cy="663574"/>
          </a:xfrm>
          <a:custGeom>
            <a:avLst/>
            <a:gdLst/>
            <a:ahLst/>
            <a:cxnLst/>
            <a:rect r="r" b="b" t="t" l="l"/>
            <a:pathLst>
              <a:path h="663574" w="505523">
                <a:moveTo>
                  <a:pt x="0" y="0"/>
                </a:moveTo>
                <a:lnTo>
                  <a:pt x="505524" y="0"/>
                </a:lnTo>
                <a:lnTo>
                  <a:pt x="505524" y="663574"/>
                </a:lnTo>
                <a:lnTo>
                  <a:pt x="0" y="663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99675" y="1690234"/>
            <a:ext cx="573096" cy="561634"/>
          </a:xfrm>
          <a:custGeom>
            <a:avLst/>
            <a:gdLst/>
            <a:ahLst/>
            <a:cxnLst/>
            <a:rect r="r" b="b" t="t" l="l"/>
            <a:pathLst>
              <a:path h="561634" w="573096">
                <a:moveTo>
                  <a:pt x="0" y="0"/>
                </a:moveTo>
                <a:lnTo>
                  <a:pt x="573096" y="0"/>
                </a:lnTo>
                <a:lnTo>
                  <a:pt x="573096" y="561634"/>
                </a:lnTo>
                <a:lnTo>
                  <a:pt x="0" y="5616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723490" y="1639264"/>
            <a:ext cx="442785" cy="663574"/>
          </a:xfrm>
          <a:custGeom>
            <a:avLst/>
            <a:gdLst/>
            <a:ahLst/>
            <a:cxnLst/>
            <a:rect r="r" b="b" t="t" l="l"/>
            <a:pathLst>
              <a:path h="663574" w="442785">
                <a:moveTo>
                  <a:pt x="0" y="0"/>
                </a:moveTo>
                <a:lnTo>
                  <a:pt x="442785" y="0"/>
                </a:lnTo>
                <a:lnTo>
                  <a:pt x="442785" y="663574"/>
                </a:lnTo>
                <a:lnTo>
                  <a:pt x="0" y="6635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3198415" y="1686336"/>
            <a:ext cx="539405" cy="569429"/>
          </a:xfrm>
          <a:custGeom>
            <a:avLst/>
            <a:gdLst/>
            <a:ahLst/>
            <a:cxnLst/>
            <a:rect r="r" b="b" t="t" l="l"/>
            <a:pathLst>
              <a:path h="569429" w="539405">
                <a:moveTo>
                  <a:pt x="0" y="0"/>
                </a:moveTo>
                <a:lnTo>
                  <a:pt x="539405" y="0"/>
                </a:lnTo>
                <a:lnTo>
                  <a:pt x="539405" y="569429"/>
                </a:lnTo>
                <a:lnTo>
                  <a:pt x="0" y="5694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110791" y="1639264"/>
            <a:ext cx="591184" cy="663574"/>
          </a:xfrm>
          <a:custGeom>
            <a:avLst/>
            <a:gdLst/>
            <a:ahLst/>
            <a:cxnLst/>
            <a:rect r="r" b="b" t="t" l="l"/>
            <a:pathLst>
              <a:path h="663574" w="591184">
                <a:moveTo>
                  <a:pt x="0" y="0"/>
                </a:moveTo>
                <a:lnTo>
                  <a:pt x="591185" y="0"/>
                </a:lnTo>
                <a:lnTo>
                  <a:pt x="591185" y="663574"/>
                </a:lnTo>
                <a:lnTo>
                  <a:pt x="0" y="66357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8777966" y="8065921"/>
            <a:ext cx="642595" cy="500056"/>
          </a:xfrm>
          <a:custGeom>
            <a:avLst/>
            <a:gdLst/>
            <a:ahLst/>
            <a:cxnLst/>
            <a:rect r="r" b="b" t="t" l="l"/>
            <a:pathLst>
              <a:path h="500056" w="642595">
                <a:moveTo>
                  <a:pt x="0" y="0"/>
                </a:moveTo>
                <a:lnTo>
                  <a:pt x="642595" y="0"/>
                </a:lnTo>
                <a:lnTo>
                  <a:pt x="642595" y="500056"/>
                </a:lnTo>
                <a:lnTo>
                  <a:pt x="0" y="50005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0425192" y="7984162"/>
            <a:ext cx="265430" cy="663574"/>
          </a:xfrm>
          <a:custGeom>
            <a:avLst/>
            <a:gdLst/>
            <a:ahLst/>
            <a:cxnLst/>
            <a:rect r="r" b="b" t="t" l="l"/>
            <a:pathLst>
              <a:path h="663574" w="265430">
                <a:moveTo>
                  <a:pt x="0" y="0"/>
                </a:moveTo>
                <a:lnTo>
                  <a:pt x="265430" y="0"/>
                </a:lnTo>
                <a:lnTo>
                  <a:pt x="265430" y="663574"/>
                </a:lnTo>
                <a:lnTo>
                  <a:pt x="0" y="66357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645029" y="8082696"/>
            <a:ext cx="682389" cy="466506"/>
          </a:xfrm>
          <a:custGeom>
            <a:avLst/>
            <a:gdLst/>
            <a:ahLst/>
            <a:cxnLst/>
            <a:rect r="r" b="b" t="t" l="l"/>
            <a:pathLst>
              <a:path h="466506" w="682389">
                <a:moveTo>
                  <a:pt x="0" y="0"/>
                </a:moveTo>
                <a:lnTo>
                  <a:pt x="682388" y="0"/>
                </a:lnTo>
                <a:lnTo>
                  <a:pt x="682388" y="466506"/>
                </a:lnTo>
                <a:lnTo>
                  <a:pt x="0" y="4665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4" id="14"/>
          <p:cNvSpPr/>
          <p:nvPr/>
        </p:nvSpPr>
        <p:spPr>
          <a:xfrm flipH="false" flipV="false" rot="0">
            <a:off x="14662433" y="8035040"/>
            <a:ext cx="564901" cy="561819"/>
          </a:xfrm>
          <a:custGeom>
            <a:avLst/>
            <a:gdLst/>
            <a:ahLst/>
            <a:cxnLst/>
            <a:rect r="r" b="b" t="t" l="l"/>
            <a:pathLst>
              <a:path h="561819" w="564901">
                <a:moveTo>
                  <a:pt x="0" y="0"/>
                </a:moveTo>
                <a:lnTo>
                  <a:pt x="564900" y="0"/>
                </a:lnTo>
                <a:lnTo>
                  <a:pt x="564900" y="561819"/>
                </a:lnTo>
                <a:lnTo>
                  <a:pt x="0" y="56181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5" id="15"/>
          <p:cNvSpPr/>
          <p:nvPr/>
        </p:nvSpPr>
        <p:spPr>
          <a:xfrm flipH="false" flipV="false" rot="0">
            <a:off x="13346865" y="7984162"/>
            <a:ext cx="242506" cy="663574"/>
          </a:xfrm>
          <a:custGeom>
            <a:avLst/>
            <a:gdLst/>
            <a:ahLst/>
            <a:cxnLst/>
            <a:rect r="r" b="b" t="t" l="l"/>
            <a:pathLst>
              <a:path h="663574" w="242506">
                <a:moveTo>
                  <a:pt x="0" y="0"/>
                </a:moveTo>
                <a:lnTo>
                  <a:pt x="242506" y="0"/>
                </a:lnTo>
                <a:lnTo>
                  <a:pt x="242506" y="663574"/>
                </a:lnTo>
                <a:lnTo>
                  <a:pt x="0" y="66357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6" id="16"/>
          <p:cNvSpPr/>
          <p:nvPr/>
        </p:nvSpPr>
        <p:spPr>
          <a:xfrm flipH="false" flipV="false" rot="0">
            <a:off x="16110791" y="8031643"/>
            <a:ext cx="591184" cy="568612"/>
          </a:xfrm>
          <a:custGeom>
            <a:avLst/>
            <a:gdLst/>
            <a:ahLst/>
            <a:cxnLst/>
            <a:rect r="r" b="b" t="t" l="l"/>
            <a:pathLst>
              <a:path h="568612" w="591184">
                <a:moveTo>
                  <a:pt x="0" y="0"/>
                </a:moveTo>
                <a:lnTo>
                  <a:pt x="591185" y="0"/>
                </a:lnTo>
                <a:lnTo>
                  <a:pt x="591185" y="568612"/>
                </a:lnTo>
                <a:lnTo>
                  <a:pt x="0" y="56861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0">
            <a:off x="8910903" y="6397937"/>
            <a:ext cx="382460" cy="663574"/>
          </a:xfrm>
          <a:custGeom>
            <a:avLst/>
            <a:gdLst/>
            <a:ahLst/>
            <a:cxnLst/>
            <a:rect r="r" b="b" t="t" l="l"/>
            <a:pathLst>
              <a:path h="663574" w="382460">
                <a:moveTo>
                  <a:pt x="0" y="0"/>
                </a:moveTo>
                <a:lnTo>
                  <a:pt x="382460" y="0"/>
                </a:lnTo>
                <a:lnTo>
                  <a:pt x="382460" y="663575"/>
                </a:lnTo>
                <a:lnTo>
                  <a:pt x="0" y="66357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8" id="18"/>
          <p:cNvSpPr/>
          <p:nvPr/>
        </p:nvSpPr>
        <p:spPr>
          <a:xfrm flipH="false" flipV="false" rot="0">
            <a:off x="10326259" y="6397937"/>
            <a:ext cx="463296" cy="663574"/>
          </a:xfrm>
          <a:custGeom>
            <a:avLst/>
            <a:gdLst/>
            <a:ahLst/>
            <a:cxnLst/>
            <a:rect r="r" b="b" t="t" l="l"/>
            <a:pathLst>
              <a:path h="663574" w="463296">
                <a:moveTo>
                  <a:pt x="0" y="0"/>
                </a:moveTo>
                <a:lnTo>
                  <a:pt x="463296" y="0"/>
                </a:lnTo>
                <a:lnTo>
                  <a:pt x="463296" y="663575"/>
                </a:lnTo>
                <a:lnTo>
                  <a:pt x="0" y="66357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0">
            <a:off x="11737081" y="6397937"/>
            <a:ext cx="498284" cy="663574"/>
          </a:xfrm>
          <a:custGeom>
            <a:avLst/>
            <a:gdLst/>
            <a:ahLst/>
            <a:cxnLst/>
            <a:rect r="r" b="b" t="t" l="l"/>
            <a:pathLst>
              <a:path h="663574" w="498284">
                <a:moveTo>
                  <a:pt x="0" y="0"/>
                </a:moveTo>
                <a:lnTo>
                  <a:pt x="498284" y="0"/>
                </a:lnTo>
                <a:lnTo>
                  <a:pt x="498284" y="663575"/>
                </a:lnTo>
                <a:lnTo>
                  <a:pt x="0" y="66357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0" id="20"/>
          <p:cNvSpPr/>
          <p:nvPr/>
        </p:nvSpPr>
        <p:spPr>
          <a:xfrm flipH="false" flipV="false" rot="0">
            <a:off x="14689105" y="6397937"/>
            <a:ext cx="511556" cy="663574"/>
          </a:xfrm>
          <a:custGeom>
            <a:avLst/>
            <a:gdLst/>
            <a:ahLst/>
            <a:cxnLst/>
            <a:rect r="r" b="b" t="t" l="l"/>
            <a:pathLst>
              <a:path h="663574" w="511556">
                <a:moveTo>
                  <a:pt x="0" y="0"/>
                </a:moveTo>
                <a:lnTo>
                  <a:pt x="511556" y="0"/>
                </a:lnTo>
                <a:lnTo>
                  <a:pt x="511556" y="663575"/>
                </a:lnTo>
                <a:lnTo>
                  <a:pt x="0" y="663575"/>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1" id="21"/>
          <p:cNvSpPr/>
          <p:nvPr/>
        </p:nvSpPr>
        <p:spPr>
          <a:xfrm flipH="false" flipV="false" rot="0">
            <a:off x="13322131" y="6397937"/>
            <a:ext cx="291973" cy="663574"/>
          </a:xfrm>
          <a:custGeom>
            <a:avLst/>
            <a:gdLst/>
            <a:ahLst/>
            <a:cxnLst/>
            <a:rect r="r" b="b" t="t" l="l"/>
            <a:pathLst>
              <a:path h="663574" w="291973">
                <a:moveTo>
                  <a:pt x="0" y="0"/>
                </a:moveTo>
                <a:lnTo>
                  <a:pt x="291973" y="0"/>
                </a:lnTo>
                <a:lnTo>
                  <a:pt x="291973" y="663575"/>
                </a:lnTo>
                <a:lnTo>
                  <a:pt x="0" y="663575"/>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2" id="22"/>
          <p:cNvSpPr/>
          <p:nvPr/>
        </p:nvSpPr>
        <p:spPr>
          <a:xfrm flipH="false" flipV="false" rot="0">
            <a:off x="16147918" y="6471259"/>
            <a:ext cx="516932" cy="516932"/>
          </a:xfrm>
          <a:custGeom>
            <a:avLst/>
            <a:gdLst/>
            <a:ahLst/>
            <a:cxnLst/>
            <a:rect r="r" b="b" t="t" l="l"/>
            <a:pathLst>
              <a:path h="516932" w="516932">
                <a:moveTo>
                  <a:pt x="0" y="0"/>
                </a:moveTo>
                <a:lnTo>
                  <a:pt x="516931" y="0"/>
                </a:lnTo>
                <a:lnTo>
                  <a:pt x="516931" y="516931"/>
                </a:lnTo>
                <a:lnTo>
                  <a:pt x="0" y="516931"/>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3" id="23"/>
          <p:cNvSpPr/>
          <p:nvPr/>
        </p:nvSpPr>
        <p:spPr>
          <a:xfrm flipH="false" flipV="false" rot="0">
            <a:off x="8802896" y="4851880"/>
            <a:ext cx="598475" cy="583241"/>
          </a:xfrm>
          <a:custGeom>
            <a:avLst/>
            <a:gdLst/>
            <a:ahLst/>
            <a:cxnLst/>
            <a:rect r="r" b="b" t="t" l="l"/>
            <a:pathLst>
              <a:path h="583241" w="598475">
                <a:moveTo>
                  <a:pt x="0" y="0"/>
                </a:moveTo>
                <a:lnTo>
                  <a:pt x="598474" y="0"/>
                </a:lnTo>
                <a:lnTo>
                  <a:pt x="598474" y="583240"/>
                </a:lnTo>
                <a:lnTo>
                  <a:pt x="0" y="583240"/>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4" id="24"/>
          <p:cNvSpPr/>
          <p:nvPr/>
        </p:nvSpPr>
        <p:spPr>
          <a:xfrm flipH="false" flipV="false" rot="0">
            <a:off x="10314194" y="4811713"/>
            <a:ext cx="487426" cy="663574"/>
          </a:xfrm>
          <a:custGeom>
            <a:avLst/>
            <a:gdLst/>
            <a:ahLst/>
            <a:cxnLst/>
            <a:rect r="r" b="b" t="t" l="l"/>
            <a:pathLst>
              <a:path h="663574" w="487426">
                <a:moveTo>
                  <a:pt x="0" y="0"/>
                </a:moveTo>
                <a:lnTo>
                  <a:pt x="487426" y="0"/>
                </a:lnTo>
                <a:lnTo>
                  <a:pt x="487426" y="663574"/>
                </a:lnTo>
                <a:lnTo>
                  <a:pt x="0" y="663574"/>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5" id="25"/>
          <p:cNvSpPr/>
          <p:nvPr/>
        </p:nvSpPr>
        <p:spPr>
          <a:xfrm flipH="false" flipV="false" rot="0">
            <a:off x="11691234" y="4811713"/>
            <a:ext cx="589978" cy="663574"/>
          </a:xfrm>
          <a:custGeom>
            <a:avLst/>
            <a:gdLst/>
            <a:ahLst/>
            <a:cxnLst/>
            <a:rect r="r" b="b" t="t" l="l"/>
            <a:pathLst>
              <a:path h="663574" w="589978">
                <a:moveTo>
                  <a:pt x="0" y="0"/>
                </a:moveTo>
                <a:lnTo>
                  <a:pt x="589978" y="0"/>
                </a:lnTo>
                <a:lnTo>
                  <a:pt x="589978" y="663574"/>
                </a:lnTo>
                <a:lnTo>
                  <a:pt x="0" y="663574"/>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6" id="26"/>
          <p:cNvSpPr/>
          <p:nvPr/>
        </p:nvSpPr>
        <p:spPr>
          <a:xfrm flipH="false" flipV="false" rot="0">
            <a:off x="14685486" y="4811713"/>
            <a:ext cx="518795" cy="663574"/>
          </a:xfrm>
          <a:custGeom>
            <a:avLst/>
            <a:gdLst/>
            <a:ahLst/>
            <a:cxnLst/>
            <a:rect r="r" b="b" t="t" l="l"/>
            <a:pathLst>
              <a:path h="663574" w="518795">
                <a:moveTo>
                  <a:pt x="0" y="0"/>
                </a:moveTo>
                <a:lnTo>
                  <a:pt x="518794" y="0"/>
                </a:lnTo>
                <a:lnTo>
                  <a:pt x="518794" y="663574"/>
                </a:lnTo>
                <a:lnTo>
                  <a:pt x="0" y="663574"/>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7" id="27"/>
          <p:cNvSpPr/>
          <p:nvPr/>
        </p:nvSpPr>
        <p:spPr>
          <a:xfrm flipH="false" flipV="false" rot="0">
            <a:off x="13123811" y="4865551"/>
            <a:ext cx="688613" cy="555898"/>
          </a:xfrm>
          <a:custGeom>
            <a:avLst/>
            <a:gdLst/>
            <a:ahLst/>
            <a:cxnLst/>
            <a:rect r="r" b="b" t="t" l="l"/>
            <a:pathLst>
              <a:path h="555898" w="688613">
                <a:moveTo>
                  <a:pt x="0" y="0"/>
                </a:moveTo>
                <a:lnTo>
                  <a:pt x="688613" y="0"/>
                </a:lnTo>
                <a:lnTo>
                  <a:pt x="688613" y="555898"/>
                </a:lnTo>
                <a:lnTo>
                  <a:pt x="0" y="555898"/>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8" id="28"/>
          <p:cNvSpPr/>
          <p:nvPr/>
        </p:nvSpPr>
        <p:spPr>
          <a:xfrm flipH="false" flipV="false" rot="0">
            <a:off x="16077342" y="4910180"/>
            <a:ext cx="658083" cy="466641"/>
          </a:xfrm>
          <a:custGeom>
            <a:avLst/>
            <a:gdLst/>
            <a:ahLst/>
            <a:cxnLst/>
            <a:rect r="r" b="b" t="t" l="l"/>
            <a:pathLst>
              <a:path h="466641" w="658083">
                <a:moveTo>
                  <a:pt x="0" y="0"/>
                </a:moveTo>
                <a:lnTo>
                  <a:pt x="658083" y="0"/>
                </a:lnTo>
                <a:lnTo>
                  <a:pt x="658083" y="466640"/>
                </a:lnTo>
                <a:lnTo>
                  <a:pt x="0" y="466640"/>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9" id="29"/>
          <p:cNvSpPr/>
          <p:nvPr/>
        </p:nvSpPr>
        <p:spPr>
          <a:xfrm flipH="false" flipV="false" rot="0">
            <a:off x="8733480" y="3225488"/>
            <a:ext cx="737305" cy="663574"/>
          </a:xfrm>
          <a:custGeom>
            <a:avLst/>
            <a:gdLst/>
            <a:ahLst/>
            <a:cxnLst/>
            <a:rect r="r" b="b" t="t" l="l"/>
            <a:pathLst>
              <a:path h="663574" w="737305">
                <a:moveTo>
                  <a:pt x="0" y="0"/>
                </a:moveTo>
                <a:lnTo>
                  <a:pt x="737305" y="0"/>
                </a:lnTo>
                <a:lnTo>
                  <a:pt x="737305" y="663575"/>
                </a:lnTo>
                <a:lnTo>
                  <a:pt x="0" y="663575"/>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30" id="30"/>
          <p:cNvSpPr/>
          <p:nvPr/>
        </p:nvSpPr>
        <p:spPr>
          <a:xfrm flipH="false" flipV="false" rot="0">
            <a:off x="10267180" y="3258397"/>
            <a:ext cx="581454" cy="597757"/>
          </a:xfrm>
          <a:custGeom>
            <a:avLst/>
            <a:gdLst/>
            <a:ahLst/>
            <a:cxnLst/>
            <a:rect r="r" b="b" t="t" l="l"/>
            <a:pathLst>
              <a:path h="597757" w="581454">
                <a:moveTo>
                  <a:pt x="0" y="0"/>
                </a:moveTo>
                <a:lnTo>
                  <a:pt x="581454" y="0"/>
                </a:lnTo>
                <a:lnTo>
                  <a:pt x="581454" y="597757"/>
                </a:lnTo>
                <a:lnTo>
                  <a:pt x="0" y="59775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31" id="31"/>
          <p:cNvSpPr/>
          <p:nvPr/>
        </p:nvSpPr>
        <p:spPr>
          <a:xfrm flipH="false" flipV="false" rot="0">
            <a:off x="11677812" y="3258397"/>
            <a:ext cx="616822" cy="597757"/>
          </a:xfrm>
          <a:custGeom>
            <a:avLst/>
            <a:gdLst/>
            <a:ahLst/>
            <a:cxnLst/>
            <a:rect r="r" b="b" t="t" l="l"/>
            <a:pathLst>
              <a:path h="597757" w="616822">
                <a:moveTo>
                  <a:pt x="0" y="0"/>
                </a:moveTo>
                <a:lnTo>
                  <a:pt x="616822" y="0"/>
                </a:lnTo>
                <a:lnTo>
                  <a:pt x="616822" y="597757"/>
                </a:lnTo>
                <a:lnTo>
                  <a:pt x="0" y="59775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2" id="32"/>
          <p:cNvSpPr/>
          <p:nvPr/>
        </p:nvSpPr>
        <p:spPr>
          <a:xfrm flipH="false" flipV="false" rot="0">
            <a:off x="14608818" y="3225488"/>
            <a:ext cx="672129" cy="663574"/>
          </a:xfrm>
          <a:custGeom>
            <a:avLst/>
            <a:gdLst/>
            <a:ahLst/>
            <a:cxnLst/>
            <a:rect r="r" b="b" t="t" l="l"/>
            <a:pathLst>
              <a:path h="663574" w="672129">
                <a:moveTo>
                  <a:pt x="0" y="0"/>
                </a:moveTo>
                <a:lnTo>
                  <a:pt x="672129" y="0"/>
                </a:lnTo>
                <a:lnTo>
                  <a:pt x="672129" y="663575"/>
                </a:lnTo>
                <a:lnTo>
                  <a:pt x="0" y="663575"/>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3" id="33"/>
          <p:cNvSpPr/>
          <p:nvPr/>
        </p:nvSpPr>
        <p:spPr>
          <a:xfrm flipH="false" flipV="false" rot="0">
            <a:off x="13219579" y="3225488"/>
            <a:ext cx="497078" cy="663574"/>
          </a:xfrm>
          <a:custGeom>
            <a:avLst/>
            <a:gdLst/>
            <a:ahLst/>
            <a:cxnLst/>
            <a:rect r="r" b="b" t="t" l="l"/>
            <a:pathLst>
              <a:path h="663574" w="497078">
                <a:moveTo>
                  <a:pt x="0" y="0"/>
                </a:moveTo>
                <a:lnTo>
                  <a:pt x="497078" y="0"/>
                </a:lnTo>
                <a:lnTo>
                  <a:pt x="497078" y="663575"/>
                </a:lnTo>
                <a:lnTo>
                  <a:pt x="0" y="663575"/>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4" id="34"/>
          <p:cNvSpPr/>
          <p:nvPr/>
        </p:nvSpPr>
        <p:spPr>
          <a:xfrm flipH="false" flipV="false" rot="0">
            <a:off x="16188610" y="3225488"/>
            <a:ext cx="435546" cy="663574"/>
          </a:xfrm>
          <a:custGeom>
            <a:avLst/>
            <a:gdLst/>
            <a:ahLst/>
            <a:cxnLst/>
            <a:rect r="r" b="b" t="t" l="l"/>
            <a:pathLst>
              <a:path h="663574" w="435546">
                <a:moveTo>
                  <a:pt x="0" y="0"/>
                </a:moveTo>
                <a:lnTo>
                  <a:pt x="435546" y="0"/>
                </a:lnTo>
                <a:lnTo>
                  <a:pt x="435546" y="663575"/>
                </a:lnTo>
                <a:lnTo>
                  <a:pt x="0" y="663575"/>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284444" y="1011148"/>
            <a:ext cx="3092540" cy="2772041"/>
          </a:xfrm>
          <a:custGeom>
            <a:avLst/>
            <a:gdLst/>
            <a:ahLst/>
            <a:cxnLst/>
            <a:rect r="r" b="b" t="t" l="l"/>
            <a:pathLst>
              <a:path h="2772041" w="3092540">
                <a:moveTo>
                  <a:pt x="3092540" y="0"/>
                </a:moveTo>
                <a:lnTo>
                  <a:pt x="0" y="0"/>
                </a:lnTo>
                <a:lnTo>
                  <a:pt x="0" y="2772041"/>
                </a:lnTo>
                <a:lnTo>
                  <a:pt x="3092540" y="2772041"/>
                </a:lnTo>
                <a:lnTo>
                  <a:pt x="309254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40770" y="869248"/>
            <a:ext cx="2739144" cy="3055841"/>
          </a:xfrm>
          <a:custGeom>
            <a:avLst/>
            <a:gdLst/>
            <a:ahLst/>
            <a:cxnLst/>
            <a:rect r="r" b="b" t="t" l="l"/>
            <a:pathLst>
              <a:path h="3055841" w="2739144">
                <a:moveTo>
                  <a:pt x="0" y="0"/>
                </a:moveTo>
                <a:lnTo>
                  <a:pt x="2739145" y="0"/>
                </a:lnTo>
                <a:lnTo>
                  <a:pt x="2739145" y="3055841"/>
                </a:lnTo>
                <a:lnTo>
                  <a:pt x="0" y="30558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161058" y="7437112"/>
            <a:ext cx="1643633" cy="1718627"/>
          </a:xfrm>
          <a:custGeom>
            <a:avLst/>
            <a:gdLst/>
            <a:ahLst/>
            <a:cxnLst/>
            <a:rect r="r" b="b" t="t" l="l"/>
            <a:pathLst>
              <a:path h="1718627" w="1643633">
                <a:moveTo>
                  <a:pt x="0" y="0"/>
                </a:moveTo>
                <a:lnTo>
                  <a:pt x="1643633" y="0"/>
                </a:lnTo>
                <a:lnTo>
                  <a:pt x="1643633" y="1718627"/>
                </a:lnTo>
                <a:lnTo>
                  <a:pt x="0" y="17186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412335" y="7437112"/>
            <a:ext cx="1502180" cy="2000482"/>
          </a:xfrm>
          <a:custGeom>
            <a:avLst/>
            <a:gdLst/>
            <a:ahLst/>
            <a:cxnLst/>
            <a:rect r="r" b="b" t="t" l="l"/>
            <a:pathLst>
              <a:path h="2000482" w="1502180">
                <a:moveTo>
                  <a:pt x="0" y="0"/>
                </a:moveTo>
                <a:lnTo>
                  <a:pt x="1502180" y="0"/>
                </a:lnTo>
                <a:lnTo>
                  <a:pt x="1502180" y="2000482"/>
                </a:lnTo>
                <a:lnTo>
                  <a:pt x="0" y="20004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2522160" y="7918540"/>
            <a:ext cx="2356895" cy="1379855"/>
          </a:xfrm>
          <a:custGeom>
            <a:avLst/>
            <a:gdLst/>
            <a:ahLst/>
            <a:cxnLst/>
            <a:rect r="r" b="b" t="t" l="l"/>
            <a:pathLst>
              <a:path h="1379855" w="2356895">
                <a:moveTo>
                  <a:pt x="0" y="0"/>
                </a:moveTo>
                <a:lnTo>
                  <a:pt x="2356895" y="0"/>
                </a:lnTo>
                <a:lnTo>
                  <a:pt x="2356895" y="1379855"/>
                </a:lnTo>
                <a:lnTo>
                  <a:pt x="0" y="13798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295622" y="7839605"/>
            <a:ext cx="2168586" cy="1537725"/>
          </a:xfrm>
          <a:custGeom>
            <a:avLst/>
            <a:gdLst/>
            <a:ahLst/>
            <a:cxnLst/>
            <a:rect r="r" b="b" t="t" l="l"/>
            <a:pathLst>
              <a:path h="1537725" w="2168586">
                <a:moveTo>
                  <a:pt x="0" y="0"/>
                </a:moveTo>
                <a:lnTo>
                  <a:pt x="2168586" y="0"/>
                </a:lnTo>
                <a:lnTo>
                  <a:pt x="2168586" y="1537725"/>
                </a:lnTo>
                <a:lnTo>
                  <a:pt x="0" y="15377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3487409" y="4043451"/>
            <a:ext cx="2892505" cy="2924408"/>
          </a:xfrm>
          <a:custGeom>
            <a:avLst/>
            <a:gdLst/>
            <a:ahLst/>
            <a:cxnLst/>
            <a:rect r="r" b="b" t="t" l="l"/>
            <a:pathLst>
              <a:path h="2924408" w="2892505">
                <a:moveTo>
                  <a:pt x="0" y="0"/>
                </a:moveTo>
                <a:lnTo>
                  <a:pt x="2892506" y="0"/>
                </a:lnTo>
                <a:lnTo>
                  <a:pt x="2892506" y="2924408"/>
                </a:lnTo>
                <a:lnTo>
                  <a:pt x="0" y="29244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9275417" y="4073147"/>
            <a:ext cx="2970320" cy="2894712"/>
          </a:xfrm>
          <a:custGeom>
            <a:avLst/>
            <a:gdLst/>
            <a:ahLst/>
            <a:cxnLst/>
            <a:rect r="r" b="b" t="t" l="l"/>
            <a:pathLst>
              <a:path h="2894712" w="2970320">
                <a:moveTo>
                  <a:pt x="0" y="0"/>
                </a:moveTo>
                <a:lnTo>
                  <a:pt x="2970320" y="0"/>
                </a:lnTo>
                <a:lnTo>
                  <a:pt x="2970320" y="2894712"/>
                </a:lnTo>
                <a:lnTo>
                  <a:pt x="0" y="28947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0" id="10"/>
          <p:cNvGrpSpPr/>
          <p:nvPr/>
        </p:nvGrpSpPr>
        <p:grpSpPr>
          <a:xfrm rot="0">
            <a:off x="1464233" y="3533048"/>
            <a:ext cx="5648325" cy="3220904"/>
            <a:chOff x="0" y="0"/>
            <a:chExt cx="7531100" cy="4294538"/>
          </a:xfrm>
        </p:grpSpPr>
        <p:sp>
          <p:nvSpPr>
            <p:cNvPr name="TextBox 11" id="11"/>
            <p:cNvSpPr txBox="true"/>
            <p:nvPr/>
          </p:nvSpPr>
          <p:spPr>
            <a:xfrm rot="0">
              <a:off x="0" y="0"/>
              <a:ext cx="7531100" cy="1219200"/>
            </a:xfrm>
            <a:prstGeom prst="rect">
              <a:avLst/>
            </a:prstGeom>
          </p:spPr>
          <p:txBody>
            <a:bodyPr anchor="t" rtlCol="false" tIns="0" lIns="0" bIns="0" rIns="0">
              <a:spAutoFit/>
            </a:bodyPr>
            <a:lstStyle/>
            <a:p>
              <a:pPr>
                <a:lnSpc>
                  <a:spcPts val="7200"/>
                </a:lnSpc>
              </a:pPr>
              <a:r>
                <a:rPr lang="en-US" sz="6000">
                  <a:solidFill>
                    <a:srgbClr val="2A2A2A"/>
                  </a:solidFill>
                  <a:latin typeface="Open Sans"/>
                </a:rPr>
                <a:t>Resource Page</a:t>
              </a:r>
            </a:p>
          </p:txBody>
        </p:sp>
        <p:sp>
          <p:nvSpPr>
            <p:cNvPr name="TextBox 12" id="12"/>
            <p:cNvSpPr txBox="true"/>
            <p:nvPr/>
          </p:nvSpPr>
          <p:spPr>
            <a:xfrm rot="0">
              <a:off x="0" y="1727445"/>
              <a:ext cx="7531100" cy="2567093"/>
            </a:xfrm>
            <a:prstGeom prst="rect">
              <a:avLst/>
            </a:prstGeom>
          </p:spPr>
          <p:txBody>
            <a:bodyPr anchor="t" rtlCol="false" tIns="0" lIns="0" bIns="0" rIns="0">
              <a:spAutoFit/>
            </a:bodyPr>
            <a:lstStyle/>
            <a:p>
              <a:pPr>
                <a:lnSpc>
                  <a:spcPts val="3079"/>
                </a:lnSpc>
              </a:pPr>
              <a:r>
                <a:rPr lang="en-US" sz="2199">
                  <a:solidFill>
                    <a:srgbClr val="2A2A2A"/>
                  </a:solidFill>
                  <a:latin typeface="Open Sans"/>
                </a:rPr>
                <a:t>Use these design resources in your</a:t>
              </a:r>
            </a:p>
            <a:p>
              <a:pPr>
                <a:lnSpc>
                  <a:spcPts val="3079"/>
                </a:lnSpc>
              </a:pPr>
              <a:r>
                <a:rPr lang="en-US" sz="2199">
                  <a:solidFill>
                    <a:srgbClr val="2A2A2A"/>
                  </a:solidFill>
                  <a:latin typeface="Open Sans"/>
                </a:rPr>
                <a:t>Canva Presentation. Happy designing!</a:t>
              </a:r>
              <a:r>
                <a:rPr lang="en-US" sz="2199">
                  <a:solidFill>
                    <a:srgbClr val="2A2A2A"/>
                  </a:solidFill>
                  <a:latin typeface="Open Sans"/>
                </a:rPr>
                <a:t> </a:t>
              </a:r>
            </a:p>
            <a:p>
              <a:pPr>
                <a:lnSpc>
                  <a:spcPts val="3079"/>
                </a:lnSpc>
              </a:pPr>
            </a:p>
            <a:p>
              <a:pPr>
                <a:lnSpc>
                  <a:spcPts val="3079"/>
                </a:lnSpc>
              </a:pPr>
              <a:r>
                <a:rPr lang="en-US" sz="2199">
                  <a:solidFill>
                    <a:srgbClr val="2A2A2A"/>
                  </a:solidFill>
                  <a:latin typeface="Open Sans"/>
                </a:rPr>
                <a:t>Don't forget to delete or hide this page before presenting. </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43704" y="1893013"/>
            <a:ext cx="1041534" cy="1511460"/>
          </a:xfrm>
          <a:custGeom>
            <a:avLst/>
            <a:gdLst/>
            <a:ahLst/>
            <a:cxnLst/>
            <a:rect r="r" b="b" t="t" l="l"/>
            <a:pathLst>
              <a:path h="1511460" w="1041534">
                <a:moveTo>
                  <a:pt x="0" y="0"/>
                </a:moveTo>
                <a:lnTo>
                  <a:pt x="1041534" y="0"/>
                </a:lnTo>
                <a:lnTo>
                  <a:pt x="1041534" y="1511461"/>
                </a:lnTo>
                <a:lnTo>
                  <a:pt x="0" y="1511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62220" y="4345270"/>
            <a:ext cx="1108157" cy="1527535"/>
          </a:xfrm>
          <a:custGeom>
            <a:avLst/>
            <a:gdLst/>
            <a:ahLst/>
            <a:cxnLst/>
            <a:rect r="r" b="b" t="t" l="l"/>
            <a:pathLst>
              <a:path h="1527535" w="1108157">
                <a:moveTo>
                  <a:pt x="0" y="0"/>
                </a:moveTo>
                <a:lnTo>
                  <a:pt x="1108158" y="0"/>
                </a:lnTo>
                <a:lnTo>
                  <a:pt x="1108158" y="1527536"/>
                </a:lnTo>
                <a:lnTo>
                  <a:pt x="0" y="15275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36834" y="4243062"/>
            <a:ext cx="1055274" cy="1511460"/>
          </a:xfrm>
          <a:custGeom>
            <a:avLst/>
            <a:gdLst/>
            <a:ahLst/>
            <a:cxnLst/>
            <a:rect r="r" b="b" t="t" l="l"/>
            <a:pathLst>
              <a:path h="1511460" w="1055274">
                <a:moveTo>
                  <a:pt x="0" y="0"/>
                </a:moveTo>
                <a:lnTo>
                  <a:pt x="1055274" y="0"/>
                </a:lnTo>
                <a:lnTo>
                  <a:pt x="1055274" y="1511460"/>
                </a:lnTo>
                <a:lnTo>
                  <a:pt x="0" y="1511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483253" y="6677775"/>
            <a:ext cx="1037098" cy="1723274"/>
          </a:xfrm>
          <a:custGeom>
            <a:avLst/>
            <a:gdLst/>
            <a:ahLst/>
            <a:cxnLst/>
            <a:rect r="r" b="b" t="t" l="l"/>
            <a:pathLst>
              <a:path h="1723274" w="1037098">
                <a:moveTo>
                  <a:pt x="0" y="0"/>
                </a:moveTo>
                <a:lnTo>
                  <a:pt x="1037098" y="0"/>
                </a:lnTo>
                <a:lnTo>
                  <a:pt x="1037098" y="1723275"/>
                </a:lnTo>
                <a:lnTo>
                  <a:pt x="0" y="17232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822005" y="6935298"/>
            <a:ext cx="1536791" cy="1413848"/>
          </a:xfrm>
          <a:custGeom>
            <a:avLst/>
            <a:gdLst/>
            <a:ahLst/>
            <a:cxnLst/>
            <a:rect r="r" b="b" t="t" l="l"/>
            <a:pathLst>
              <a:path h="1413848" w="1536791">
                <a:moveTo>
                  <a:pt x="0" y="0"/>
                </a:moveTo>
                <a:lnTo>
                  <a:pt x="1536791" y="0"/>
                </a:lnTo>
                <a:lnTo>
                  <a:pt x="1536791" y="1413848"/>
                </a:lnTo>
                <a:lnTo>
                  <a:pt x="0" y="14138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476220" y="1923398"/>
            <a:ext cx="1434513" cy="1511460"/>
          </a:xfrm>
          <a:custGeom>
            <a:avLst/>
            <a:gdLst/>
            <a:ahLst/>
            <a:cxnLst/>
            <a:rect r="r" b="b" t="t" l="l"/>
            <a:pathLst>
              <a:path h="1511460" w="1434513">
                <a:moveTo>
                  <a:pt x="0" y="0"/>
                </a:moveTo>
                <a:lnTo>
                  <a:pt x="1434513" y="0"/>
                </a:lnTo>
                <a:lnTo>
                  <a:pt x="1434513" y="1511460"/>
                </a:lnTo>
                <a:lnTo>
                  <a:pt x="0" y="15114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3095025" y="4330935"/>
            <a:ext cx="1649159" cy="1556207"/>
          </a:xfrm>
          <a:custGeom>
            <a:avLst/>
            <a:gdLst/>
            <a:ahLst/>
            <a:cxnLst/>
            <a:rect r="r" b="b" t="t" l="l"/>
            <a:pathLst>
              <a:path h="1556207" w="1649159">
                <a:moveTo>
                  <a:pt x="0" y="0"/>
                </a:moveTo>
                <a:lnTo>
                  <a:pt x="1649160" y="0"/>
                </a:lnTo>
                <a:lnTo>
                  <a:pt x="1649160" y="1556206"/>
                </a:lnTo>
                <a:lnTo>
                  <a:pt x="0" y="155620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3265308" y="1893013"/>
            <a:ext cx="1472987" cy="1511460"/>
          </a:xfrm>
          <a:custGeom>
            <a:avLst/>
            <a:gdLst/>
            <a:ahLst/>
            <a:cxnLst/>
            <a:rect r="r" b="b" t="t" l="l"/>
            <a:pathLst>
              <a:path h="1511460" w="1472987">
                <a:moveTo>
                  <a:pt x="0" y="0"/>
                </a:moveTo>
                <a:lnTo>
                  <a:pt x="1472987" y="0"/>
                </a:lnTo>
                <a:lnTo>
                  <a:pt x="1472987" y="1511461"/>
                </a:lnTo>
                <a:lnTo>
                  <a:pt x="0" y="151146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0561805" y="1893013"/>
            <a:ext cx="1735497" cy="1511460"/>
          </a:xfrm>
          <a:custGeom>
            <a:avLst/>
            <a:gdLst/>
            <a:ahLst/>
            <a:cxnLst/>
            <a:rect r="r" b="b" t="t" l="l"/>
            <a:pathLst>
              <a:path h="1511460" w="1735497">
                <a:moveTo>
                  <a:pt x="0" y="0"/>
                </a:moveTo>
                <a:lnTo>
                  <a:pt x="1735497" y="0"/>
                </a:lnTo>
                <a:lnTo>
                  <a:pt x="1735497" y="1511461"/>
                </a:lnTo>
                <a:lnTo>
                  <a:pt x="0" y="151146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8686801" y="6590265"/>
            <a:ext cx="1005307" cy="1818812"/>
          </a:xfrm>
          <a:custGeom>
            <a:avLst/>
            <a:gdLst/>
            <a:ahLst/>
            <a:cxnLst/>
            <a:rect r="r" b="b" t="t" l="l"/>
            <a:pathLst>
              <a:path h="1818812" w="1005307">
                <a:moveTo>
                  <a:pt x="0" y="0"/>
                </a:moveTo>
                <a:lnTo>
                  <a:pt x="1005307" y="0"/>
                </a:lnTo>
                <a:lnTo>
                  <a:pt x="1005307" y="1818811"/>
                </a:lnTo>
                <a:lnTo>
                  <a:pt x="0" y="181881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5640546" y="6745732"/>
            <a:ext cx="906658" cy="1603414"/>
          </a:xfrm>
          <a:custGeom>
            <a:avLst/>
            <a:gdLst/>
            <a:ahLst/>
            <a:cxnLst/>
            <a:rect r="r" b="b" t="t" l="l"/>
            <a:pathLst>
              <a:path h="1603414" w="906658">
                <a:moveTo>
                  <a:pt x="0" y="0"/>
                </a:moveTo>
                <a:lnTo>
                  <a:pt x="906658" y="0"/>
                </a:lnTo>
                <a:lnTo>
                  <a:pt x="906658" y="1603414"/>
                </a:lnTo>
                <a:lnTo>
                  <a:pt x="0" y="160341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5393730" y="4489169"/>
            <a:ext cx="1400290" cy="1265353"/>
          </a:xfrm>
          <a:custGeom>
            <a:avLst/>
            <a:gdLst/>
            <a:ahLst/>
            <a:cxnLst/>
            <a:rect r="r" b="b" t="t" l="l"/>
            <a:pathLst>
              <a:path h="1265353" w="1400290">
                <a:moveTo>
                  <a:pt x="0" y="0"/>
                </a:moveTo>
                <a:lnTo>
                  <a:pt x="1400290" y="0"/>
                </a:lnTo>
                <a:lnTo>
                  <a:pt x="1400290" y="1265353"/>
                </a:lnTo>
                <a:lnTo>
                  <a:pt x="0" y="1265353"/>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grpSp>
        <p:nvGrpSpPr>
          <p:cNvPr name="Group 14" id="14"/>
          <p:cNvGrpSpPr/>
          <p:nvPr/>
        </p:nvGrpSpPr>
        <p:grpSpPr>
          <a:xfrm rot="0">
            <a:off x="1464233" y="3533048"/>
            <a:ext cx="5648325" cy="3220904"/>
            <a:chOff x="0" y="0"/>
            <a:chExt cx="7531100" cy="4294538"/>
          </a:xfrm>
        </p:grpSpPr>
        <p:sp>
          <p:nvSpPr>
            <p:cNvPr name="TextBox 15" id="15"/>
            <p:cNvSpPr txBox="true"/>
            <p:nvPr/>
          </p:nvSpPr>
          <p:spPr>
            <a:xfrm rot="0">
              <a:off x="0" y="0"/>
              <a:ext cx="7531100" cy="1219200"/>
            </a:xfrm>
            <a:prstGeom prst="rect">
              <a:avLst/>
            </a:prstGeom>
          </p:spPr>
          <p:txBody>
            <a:bodyPr anchor="t" rtlCol="false" tIns="0" lIns="0" bIns="0" rIns="0">
              <a:spAutoFit/>
            </a:bodyPr>
            <a:lstStyle/>
            <a:p>
              <a:pPr>
                <a:lnSpc>
                  <a:spcPts val="7200"/>
                </a:lnSpc>
              </a:pPr>
              <a:r>
                <a:rPr lang="en-US" sz="6000">
                  <a:solidFill>
                    <a:srgbClr val="2A2A2A"/>
                  </a:solidFill>
                  <a:latin typeface="Open Sans"/>
                </a:rPr>
                <a:t>Resource Page</a:t>
              </a:r>
            </a:p>
          </p:txBody>
        </p:sp>
        <p:sp>
          <p:nvSpPr>
            <p:cNvPr name="TextBox 16" id="16"/>
            <p:cNvSpPr txBox="true"/>
            <p:nvPr/>
          </p:nvSpPr>
          <p:spPr>
            <a:xfrm rot="0">
              <a:off x="0" y="1727445"/>
              <a:ext cx="7531100" cy="2567093"/>
            </a:xfrm>
            <a:prstGeom prst="rect">
              <a:avLst/>
            </a:prstGeom>
          </p:spPr>
          <p:txBody>
            <a:bodyPr anchor="t" rtlCol="false" tIns="0" lIns="0" bIns="0" rIns="0">
              <a:spAutoFit/>
            </a:bodyPr>
            <a:lstStyle/>
            <a:p>
              <a:pPr>
                <a:lnSpc>
                  <a:spcPts val="3079"/>
                </a:lnSpc>
              </a:pPr>
              <a:r>
                <a:rPr lang="en-US" sz="2199">
                  <a:solidFill>
                    <a:srgbClr val="2A2A2A"/>
                  </a:solidFill>
                  <a:latin typeface="Open Sans"/>
                </a:rPr>
                <a:t>Use these design resources in your</a:t>
              </a:r>
            </a:p>
            <a:p>
              <a:pPr>
                <a:lnSpc>
                  <a:spcPts val="3079"/>
                </a:lnSpc>
              </a:pPr>
              <a:r>
                <a:rPr lang="en-US" sz="2199">
                  <a:solidFill>
                    <a:srgbClr val="2A2A2A"/>
                  </a:solidFill>
                  <a:latin typeface="Open Sans"/>
                </a:rPr>
                <a:t>Canva Presentation. Happy designing!</a:t>
              </a:r>
              <a:r>
                <a:rPr lang="en-US" sz="2199">
                  <a:solidFill>
                    <a:srgbClr val="2A2A2A"/>
                  </a:solidFill>
                  <a:latin typeface="Open Sans"/>
                </a:rPr>
                <a:t> </a:t>
              </a:r>
            </a:p>
            <a:p>
              <a:pPr>
                <a:lnSpc>
                  <a:spcPts val="3079"/>
                </a:lnSpc>
              </a:pPr>
            </a:p>
            <a:p>
              <a:pPr>
                <a:lnSpc>
                  <a:spcPts val="3079"/>
                </a:lnSpc>
              </a:pPr>
              <a:r>
                <a:rPr lang="en-US" sz="2199">
                  <a:solidFill>
                    <a:srgbClr val="2A2A2A"/>
                  </a:solidFill>
                  <a:latin typeface="Open Sans"/>
                </a:rPr>
                <a:t>Don't forget to delete or hide this page before presenting. </a:t>
              </a:r>
            </a:p>
          </p:txBody>
        </p:sp>
      </p:gr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022031" y="0"/>
          <a:ext cx="10265969" cy="10287000"/>
        </p:xfrm>
        <a:graphic>
          <a:graphicData uri="http://schemas.openxmlformats.org/drawingml/2006/table">
            <a:tbl>
              <a:tblPr/>
              <a:tblGrid>
                <a:gridCol w="5132984"/>
                <a:gridCol w="5132984"/>
              </a:tblGrid>
              <a:tr h="2542053">
                <a:tc>
                  <a:txBody>
                    <a:bodyPr anchor="t" rtlCol="false"/>
                    <a:lstStyle/>
                    <a:p>
                      <a:pPr algn="ctr">
                        <a:lnSpc>
                          <a:spcPts val="4200"/>
                        </a:lnSpc>
                        <a:defRPr/>
                      </a:pPr>
                      <a:r>
                        <a:rPr lang="en-US" sz="3000">
                          <a:solidFill>
                            <a:srgbClr val="2A2A2A"/>
                          </a:solidFill>
                          <a:latin typeface="Open Sans"/>
                        </a:rPr>
                        <a:t>B for blur</a:t>
                      </a:r>
                      <a:endParaRPr lang="en-US" sz="1100"/>
                    </a:p>
                  </a:txBody>
                  <a:tcPr marL="190500" marR="190500" marT="190500" marB="190500" anchor="ctr">
                    <a:lnL cmpd="sng" algn="ctr" cap="flat" w="9525">
                      <a:solidFill>
                        <a:srgbClr val="2A2A2A"/>
                      </a:solidFill>
                      <a:prstDash val="solid"/>
                      <a:round/>
                      <a:headEnd type="none" w="med" len="med"/>
                      <a:tailEnd type="none" w="med" len="med"/>
                    </a:lnL>
                    <a:lnR cmpd="sng" algn="ctr" cap="flat" w="9525">
                      <a:solidFill>
                        <a:srgbClr val="2A2A2A"/>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2A2A2A"/>
                      </a:solidFill>
                      <a:prstDash val="solid"/>
                      <a:round/>
                      <a:headEnd type="none" w="med" len="med"/>
                      <a:tailEnd type="none" w="med" len="med"/>
                    </a:lnB>
                    <a:solidFill>
                      <a:srgbClr val="ABDEB6"/>
                    </a:solidFill>
                  </a:tcPr>
                </a:tc>
                <a:tc>
                  <a:txBody>
                    <a:bodyPr anchor="t" rtlCol="false"/>
                    <a:lstStyle/>
                    <a:p>
                      <a:pPr algn="ctr">
                        <a:lnSpc>
                          <a:spcPts val="4200"/>
                        </a:lnSpc>
                        <a:defRPr/>
                      </a:pPr>
                      <a:r>
                        <a:rPr lang="en-US" sz="3000">
                          <a:solidFill>
                            <a:srgbClr val="2A2A2A"/>
                          </a:solidFill>
                          <a:latin typeface="Open Sans"/>
                        </a:rPr>
                        <a:t>C for confetti</a:t>
                      </a:r>
                      <a:endParaRPr lang="en-US" sz="1100"/>
                    </a:p>
                  </a:txBody>
                  <a:tcPr marL="190500" marR="190500" marT="190500" marB="190500" anchor="ctr">
                    <a:lnL cmpd="sng" algn="ctr" cap="flat" w="9525">
                      <a:solidFill>
                        <a:srgbClr val="2A2A2A"/>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2A2A2A"/>
                      </a:solidFill>
                      <a:prstDash val="solid"/>
                      <a:round/>
                      <a:headEnd type="none" w="med" len="med"/>
                      <a:tailEnd type="none" w="med" len="med"/>
                    </a:lnB>
                    <a:solidFill>
                      <a:srgbClr val="399D4E"/>
                    </a:solidFill>
                  </a:tcPr>
                </a:tc>
              </a:tr>
              <a:tr h="2542053">
                <a:tc>
                  <a:txBody>
                    <a:bodyPr anchor="t" rtlCol="false"/>
                    <a:lstStyle/>
                    <a:p>
                      <a:pPr algn="ctr">
                        <a:lnSpc>
                          <a:spcPts val="4200"/>
                        </a:lnSpc>
                        <a:defRPr/>
                      </a:pPr>
                      <a:r>
                        <a:rPr lang="en-US" sz="3000">
                          <a:solidFill>
                            <a:srgbClr val="2A2A2A"/>
                          </a:solidFill>
                          <a:latin typeface="Open Sans"/>
                        </a:rPr>
                        <a:t>D for a drumroll</a:t>
                      </a:r>
                      <a:endParaRPr lang="en-US" sz="1100"/>
                    </a:p>
                  </a:txBody>
                  <a:tcPr marL="190500" marR="190500" marT="190500" marB="190500" anchor="ctr">
                    <a:lnL cmpd="sng" algn="ctr" cap="flat" w="9525">
                      <a:solidFill>
                        <a:srgbClr val="2A2A2A"/>
                      </a:solidFill>
                      <a:prstDash val="solid"/>
                      <a:round/>
                      <a:headEnd type="none" w="med" len="med"/>
                      <a:tailEnd type="none" w="med" len="med"/>
                    </a:lnL>
                    <a:lnR cmpd="sng" algn="ctr" cap="flat" w="9525">
                      <a:solidFill>
                        <a:srgbClr val="2A2A2A"/>
                      </a:solidFill>
                      <a:prstDash val="solid"/>
                      <a:round/>
                      <a:headEnd type="none" w="med" len="med"/>
                      <a:tailEnd type="none" w="med" len="med"/>
                    </a:lnR>
                    <a:lnT cmpd="sng" algn="ctr" cap="flat" w="9525">
                      <a:solidFill>
                        <a:srgbClr val="2A2A2A"/>
                      </a:solidFill>
                      <a:prstDash val="solid"/>
                      <a:round/>
                      <a:headEnd type="none" w="med" len="med"/>
                      <a:tailEnd type="none" w="med" len="med"/>
                    </a:lnT>
                    <a:lnB cmpd="sng" algn="ctr" cap="flat" w="9525">
                      <a:solidFill>
                        <a:srgbClr val="2A2A2A"/>
                      </a:solidFill>
                      <a:prstDash val="solid"/>
                      <a:round/>
                      <a:headEnd type="none" w="med" len="med"/>
                      <a:tailEnd type="none" w="med" len="med"/>
                    </a:lnB>
                    <a:solidFill>
                      <a:srgbClr val="399D4E"/>
                    </a:solidFill>
                  </a:tcPr>
                </a:tc>
                <a:tc>
                  <a:txBody>
                    <a:bodyPr anchor="t" rtlCol="false"/>
                    <a:lstStyle/>
                    <a:p>
                      <a:pPr algn="ctr">
                        <a:lnSpc>
                          <a:spcPts val="4200"/>
                        </a:lnSpc>
                        <a:defRPr/>
                      </a:pPr>
                      <a:r>
                        <a:rPr lang="en-US" sz="3000">
                          <a:solidFill>
                            <a:srgbClr val="2A2A2A"/>
                          </a:solidFill>
                          <a:latin typeface="Open Sans"/>
                        </a:rPr>
                        <a:t>M for mic drop</a:t>
                      </a:r>
                      <a:endParaRPr lang="en-US" sz="1100"/>
                    </a:p>
                  </a:txBody>
                  <a:tcPr marL="190500" marR="190500" marT="190500" marB="190500" anchor="ctr">
                    <a:lnL cmpd="sng" algn="ctr" cap="flat" w="9525">
                      <a:solidFill>
                        <a:srgbClr val="2A2A2A"/>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2A2A2A"/>
                      </a:solidFill>
                      <a:prstDash val="solid"/>
                      <a:round/>
                      <a:headEnd type="none" w="med" len="med"/>
                      <a:tailEnd type="none" w="med" len="med"/>
                    </a:lnT>
                    <a:lnB cmpd="sng" algn="ctr" cap="flat" w="9525">
                      <a:solidFill>
                        <a:srgbClr val="2A2A2A"/>
                      </a:solidFill>
                      <a:prstDash val="solid"/>
                      <a:round/>
                      <a:headEnd type="none" w="med" len="med"/>
                      <a:tailEnd type="none" w="med" len="med"/>
                    </a:lnB>
                    <a:solidFill>
                      <a:srgbClr val="ABDEB6"/>
                    </a:solidFill>
                  </a:tcPr>
                </a:tc>
              </a:tr>
              <a:tr h="2542053">
                <a:tc>
                  <a:txBody>
                    <a:bodyPr anchor="t" rtlCol="false"/>
                    <a:lstStyle/>
                    <a:p>
                      <a:pPr algn="ctr">
                        <a:lnSpc>
                          <a:spcPts val="4200"/>
                        </a:lnSpc>
                        <a:defRPr/>
                      </a:pPr>
                      <a:r>
                        <a:rPr lang="en-US" sz="3000">
                          <a:solidFill>
                            <a:srgbClr val="2A2A2A"/>
                          </a:solidFill>
                          <a:latin typeface="Open Sans"/>
                        </a:rPr>
                        <a:t>O for bubbles</a:t>
                      </a:r>
                      <a:endParaRPr lang="en-US" sz="1100"/>
                    </a:p>
                  </a:txBody>
                  <a:tcPr marL="190500" marR="190500" marT="190500" marB="190500" anchor="ctr">
                    <a:lnL cmpd="sng" algn="ctr" cap="flat" w="9525">
                      <a:solidFill>
                        <a:srgbClr val="2A2A2A"/>
                      </a:solidFill>
                      <a:prstDash val="solid"/>
                      <a:round/>
                      <a:headEnd type="none" w="med" len="med"/>
                      <a:tailEnd type="none" w="med" len="med"/>
                    </a:lnL>
                    <a:lnR cmpd="sng" algn="ctr" cap="flat" w="9525">
                      <a:solidFill>
                        <a:srgbClr val="2A2A2A"/>
                      </a:solidFill>
                      <a:prstDash val="solid"/>
                      <a:round/>
                      <a:headEnd type="none" w="med" len="med"/>
                      <a:tailEnd type="none" w="med" len="med"/>
                    </a:lnR>
                    <a:lnT cmpd="sng" algn="ctr" cap="flat" w="9525">
                      <a:solidFill>
                        <a:srgbClr val="2A2A2A"/>
                      </a:solidFill>
                      <a:prstDash val="solid"/>
                      <a:round/>
                      <a:headEnd type="none" w="med" len="med"/>
                      <a:tailEnd type="none" w="med" len="med"/>
                    </a:lnT>
                    <a:lnB cmpd="sng" algn="ctr" cap="flat" w="9525">
                      <a:solidFill>
                        <a:srgbClr val="2A2A2A"/>
                      </a:solidFill>
                      <a:prstDash val="solid"/>
                      <a:round/>
                      <a:headEnd type="none" w="med" len="med"/>
                      <a:tailEnd type="none" w="med" len="med"/>
                    </a:lnB>
                    <a:solidFill>
                      <a:srgbClr val="ABDEB6"/>
                    </a:solidFill>
                  </a:tcPr>
                </a:tc>
                <a:tc>
                  <a:txBody>
                    <a:bodyPr anchor="t" rtlCol="false"/>
                    <a:lstStyle/>
                    <a:p>
                      <a:pPr algn="ctr">
                        <a:lnSpc>
                          <a:spcPts val="4200"/>
                        </a:lnSpc>
                        <a:defRPr/>
                      </a:pPr>
                      <a:r>
                        <a:rPr lang="en-US" sz="3000">
                          <a:solidFill>
                            <a:srgbClr val="2A2A2A"/>
                          </a:solidFill>
                          <a:latin typeface="Open Sans"/>
                        </a:rPr>
                        <a:t>Q for quiet</a:t>
                      </a:r>
                      <a:endParaRPr lang="en-US" sz="1100"/>
                    </a:p>
                  </a:txBody>
                  <a:tcPr marL="190500" marR="190500" marT="190500" marB="190500" anchor="ctr">
                    <a:lnL cmpd="sng" algn="ctr" cap="flat" w="9525">
                      <a:solidFill>
                        <a:srgbClr val="2A2A2A"/>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2A2A2A"/>
                      </a:solidFill>
                      <a:prstDash val="solid"/>
                      <a:round/>
                      <a:headEnd type="none" w="med" len="med"/>
                      <a:tailEnd type="none" w="med" len="med"/>
                    </a:lnT>
                    <a:lnB cmpd="sng" algn="ctr" cap="flat" w="9525">
                      <a:solidFill>
                        <a:srgbClr val="2A2A2A"/>
                      </a:solidFill>
                      <a:prstDash val="solid"/>
                      <a:round/>
                      <a:headEnd type="none" w="med" len="med"/>
                      <a:tailEnd type="none" w="med" len="med"/>
                    </a:lnB>
                    <a:solidFill>
                      <a:srgbClr val="399D4E"/>
                    </a:solidFill>
                  </a:tcPr>
                </a:tc>
              </a:tr>
              <a:tr h="2660841">
                <a:tc>
                  <a:txBody>
                    <a:bodyPr anchor="t" rtlCol="false"/>
                    <a:lstStyle/>
                    <a:p>
                      <a:pPr algn="ctr">
                        <a:lnSpc>
                          <a:spcPts val="4200"/>
                        </a:lnSpc>
                        <a:defRPr/>
                      </a:pPr>
                      <a:r>
                        <a:rPr lang="en-US" sz="3000">
                          <a:solidFill>
                            <a:srgbClr val="2A2A2A"/>
                          </a:solidFill>
                          <a:latin typeface="Open Sans"/>
                        </a:rPr>
                        <a:t>U for unveil</a:t>
                      </a:r>
                      <a:endParaRPr lang="en-US" sz="1100"/>
                    </a:p>
                  </a:txBody>
                  <a:tcPr marL="190500" marR="190500" marT="190500" marB="190500" anchor="ctr">
                    <a:lnL cmpd="sng" algn="ctr" cap="flat" w="9525">
                      <a:solidFill>
                        <a:srgbClr val="2A2A2A"/>
                      </a:solidFill>
                      <a:prstDash val="solid"/>
                      <a:round/>
                      <a:headEnd type="none" w="med" len="med"/>
                      <a:tailEnd type="none" w="med" len="med"/>
                    </a:lnL>
                    <a:lnR cmpd="sng" algn="ctr" cap="flat" w="9525">
                      <a:solidFill>
                        <a:srgbClr val="2A2A2A"/>
                      </a:solidFill>
                      <a:prstDash val="solid"/>
                      <a:round/>
                      <a:headEnd type="none" w="med" len="med"/>
                      <a:tailEnd type="none" w="med" len="med"/>
                    </a:lnR>
                    <a:lnT cmpd="sng" algn="ctr" cap="flat" w="9525">
                      <a:solidFill>
                        <a:srgbClr val="2A2A2A"/>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399D4E"/>
                    </a:solidFill>
                  </a:tcPr>
                </a:tc>
                <a:tc>
                  <a:txBody>
                    <a:bodyPr anchor="t" rtlCol="false"/>
                    <a:lstStyle/>
                    <a:p>
                      <a:pPr algn="ctr">
                        <a:lnSpc>
                          <a:spcPts val="4200"/>
                        </a:lnSpc>
                        <a:defRPr/>
                      </a:pPr>
                      <a:r>
                        <a:rPr lang="en-US" sz="3000">
                          <a:solidFill>
                            <a:srgbClr val="2A2A2A"/>
                          </a:solidFill>
                          <a:latin typeface="Open Sans"/>
                        </a:rPr>
                        <a:t>Any number from 0-9</a:t>
                      </a:r>
                      <a:endParaRPr lang="en-US" sz="1100"/>
                    </a:p>
                    <a:p>
                      <a:pPr algn="ctr">
                        <a:lnSpc>
                          <a:spcPts val="4200"/>
                        </a:lnSpc>
                      </a:pPr>
                      <a:r>
                        <a:rPr lang="en-US" sz="3000">
                          <a:solidFill>
                            <a:srgbClr val="2A2A2A"/>
                          </a:solidFill>
                          <a:latin typeface="Open Sans"/>
                        </a:rPr>
                        <a:t>for a timer</a:t>
                      </a:r>
                    </a:p>
                  </a:txBody>
                  <a:tcPr marL="190500" marR="190500" marT="190500" marB="190500" anchor="ctr">
                    <a:lnL cmpd="sng" algn="ctr" cap="flat" w="9525">
                      <a:solidFill>
                        <a:srgbClr val="2A2A2A"/>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2A2A2A"/>
                      </a:solidFill>
                      <a:prstDash val="solid"/>
                      <a:round/>
                      <a:headEnd type="none" w="med" len="med"/>
                      <a:tailEnd type="none" w="med" len="med"/>
                    </a:lnT>
                    <a:lnB cmpd="sng" algn="ctr" cap="flat" w="9525">
                      <a:solidFill>
                        <a:srgbClr val="FFFFFF"/>
                      </a:solidFill>
                      <a:prstDash val="solid"/>
                      <a:round/>
                      <a:headEnd type="none" w="med" len="med"/>
                      <a:tailEnd type="none" w="med" len="med"/>
                    </a:lnB>
                    <a:solidFill>
                      <a:srgbClr val="ABDEB6"/>
                    </a:solidFill>
                  </a:tcPr>
                </a:tc>
              </a:tr>
            </a:tbl>
          </a:graphicData>
        </a:graphic>
      </p:graphicFrame>
      <p:grpSp>
        <p:nvGrpSpPr>
          <p:cNvPr name="Group 3" id="3"/>
          <p:cNvGrpSpPr/>
          <p:nvPr/>
        </p:nvGrpSpPr>
        <p:grpSpPr>
          <a:xfrm rot="0">
            <a:off x="1028700" y="3533048"/>
            <a:ext cx="5648325" cy="3220904"/>
            <a:chOff x="0" y="0"/>
            <a:chExt cx="7531100" cy="4294538"/>
          </a:xfrm>
        </p:grpSpPr>
        <p:sp>
          <p:nvSpPr>
            <p:cNvPr name="TextBox 4" id="4"/>
            <p:cNvSpPr txBox="true"/>
            <p:nvPr/>
          </p:nvSpPr>
          <p:spPr>
            <a:xfrm rot="0">
              <a:off x="0" y="0"/>
              <a:ext cx="7531100" cy="1219200"/>
            </a:xfrm>
            <a:prstGeom prst="rect">
              <a:avLst/>
            </a:prstGeom>
          </p:spPr>
          <p:txBody>
            <a:bodyPr anchor="t" rtlCol="false" tIns="0" lIns="0" bIns="0" rIns="0">
              <a:spAutoFit/>
            </a:bodyPr>
            <a:lstStyle/>
            <a:p>
              <a:pPr>
                <a:lnSpc>
                  <a:spcPts val="7200"/>
                </a:lnSpc>
              </a:pPr>
              <a:r>
                <a:rPr lang="en-US" sz="6000">
                  <a:solidFill>
                    <a:srgbClr val="2A2A2A"/>
                  </a:solidFill>
                  <a:latin typeface="Open Sans"/>
                </a:rPr>
                <a:t>Resource Page</a:t>
              </a:r>
            </a:p>
          </p:txBody>
        </p:sp>
        <p:sp>
          <p:nvSpPr>
            <p:cNvPr name="TextBox 5" id="5"/>
            <p:cNvSpPr txBox="true"/>
            <p:nvPr/>
          </p:nvSpPr>
          <p:spPr>
            <a:xfrm rot="0">
              <a:off x="0" y="1727445"/>
              <a:ext cx="7531100" cy="2567093"/>
            </a:xfrm>
            <a:prstGeom prst="rect">
              <a:avLst/>
            </a:prstGeom>
          </p:spPr>
          <p:txBody>
            <a:bodyPr anchor="t" rtlCol="false" tIns="0" lIns="0" bIns="0" rIns="0">
              <a:spAutoFit/>
            </a:bodyPr>
            <a:lstStyle/>
            <a:p>
              <a:pPr>
                <a:lnSpc>
                  <a:spcPts val="3079"/>
                </a:lnSpc>
              </a:pPr>
              <a:r>
                <a:rPr lang="en-US" sz="2199">
                  <a:solidFill>
                    <a:srgbClr val="2A2A2A"/>
                  </a:solidFill>
                  <a:latin typeface="Open Sans"/>
                </a:rPr>
                <a:t>Find the magic and fun in presenting with Canva Presentations. Press the following keys while on Present mode!</a:t>
              </a:r>
              <a:r>
                <a:rPr lang="en-US" sz="2199">
                  <a:solidFill>
                    <a:srgbClr val="2A2A2A"/>
                  </a:solidFill>
                  <a:latin typeface="Open Sans"/>
                </a:rPr>
                <a:t> </a:t>
              </a:r>
            </a:p>
            <a:p>
              <a:pPr>
                <a:lnSpc>
                  <a:spcPts val="3079"/>
                </a:lnSpc>
              </a:pPr>
            </a:p>
            <a:p>
              <a:pPr>
                <a:lnSpc>
                  <a:spcPts val="3079"/>
                </a:lnSpc>
              </a:pPr>
              <a:r>
                <a:rPr lang="en-US" sz="2199">
                  <a:solidFill>
                    <a:srgbClr val="2A2A2A"/>
                  </a:solidFill>
                  <a:latin typeface="Open Sans"/>
                </a:rPr>
                <a:t>Delete or hide this page before presenting. </a:t>
              </a: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01525" y="1839122"/>
            <a:ext cx="10087213" cy="8921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Poppins Bold"/>
              </a:rPr>
              <a:t>Introduction to Virtual Memory</a:t>
            </a:r>
          </a:p>
        </p:txBody>
      </p:sp>
      <p:sp>
        <p:nvSpPr>
          <p:cNvPr name="TextBox 3" id="3"/>
          <p:cNvSpPr txBox="true"/>
          <p:nvPr/>
        </p:nvSpPr>
        <p:spPr>
          <a:xfrm rot="0">
            <a:off x="1301525" y="3347085"/>
            <a:ext cx="15142951" cy="3497581"/>
          </a:xfrm>
          <a:prstGeom prst="rect">
            <a:avLst/>
          </a:prstGeom>
        </p:spPr>
        <p:txBody>
          <a:bodyPr anchor="t" rtlCol="false" tIns="0" lIns="0" bIns="0" rIns="0">
            <a:spAutoFit/>
          </a:bodyPr>
          <a:lstStyle/>
          <a:p>
            <a:pPr>
              <a:lnSpc>
                <a:spcPts val="4619"/>
              </a:lnSpc>
              <a:spcBef>
                <a:spcPct val="0"/>
              </a:spcBef>
            </a:pPr>
            <a:r>
              <a:rPr lang="en-US" sz="3299">
                <a:solidFill>
                  <a:srgbClr val="000000"/>
                </a:solidFill>
                <a:latin typeface="Poppins"/>
              </a:rPr>
              <a:t>Virtual memory is a memory management technique used by operating systems to simulate more RAM than is physically available. It allows programs to use more memory than is actually installed on the computer by temporarily transferring data from RAM to disk storage. This allows the computer to run programs that require more memory than is physically available, improving overall system performance.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grpSp>
        <p:nvGrpSpPr>
          <p:cNvPr name="Group 2" id="2"/>
          <p:cNvGrpSpPr/>
          <p:nvPr/>
        </p:nvGrpSpPr>
        <p:grpSpPr>
          <a:xfrm rot="0">
            <a:off x="12149234" y="1398748"/>
            <a:ext cx="5325085" cy="6998853"/>
            <a:chOff x="0" y="0"/>
            <a:chExt cx="7100114" cy="9331804"/>
          </a:xfrm>
        </p:grpSpPr>
        <p:sp>
          <p:nvSpPr>
            <p:cNvPr name="Freeform 3" id="3"/>
            <p:cNvSpPr/>
            <p:nvPr/>
          </p:nvSpPr>
          <p:spPr>
            <a:xfrm flipH="false" flipV="false" rot="0">
              <a:off x="0" y="5161799"/>
              <a:ext cx="6929012" cy="4170005"/>
            </a:xfrm>
            <a:custGeom>
              <a:avLst/>
              <a:gdLst/>
              <a:ahLst/>
              <a:cxnLst/>
              <a:rect r="r" b="b" t="t" l="l"/>
              <a:pathLst>
                <a:path h="4170005" w="6929012">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35115" y="0"/>
              <a:ext cx="4664998" cy="6212468"/>
            </a:xfrm>
            <a:custGeom>
              <a:avLst/>
              <a:gdLst/>
              <a:ahLst/>
              <a:cxnLst/>
              <a:rect r="r" b="b" t="t" l="l"/>
              <a:pathLst>
                <a:path h="6212468" w="466499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5" id="5"/>
          <p:cNvSpPr txBox="true"/>
          <p:nvPr/>
        </p:nvSpPr>
        <p:spPr>
          <a:xfrm rot="0">
            <a:off x="576852" y="479699"/>
            <a:ext cx="11997618" cy="1219200"/>
          </a:xfrm>
          <a:prstGeom prst="rect">
            <a:avLst/>
          </a:prstGeom>
        </p:spPr>
        <p:txBody>
          <a:bodyPr anchor="t" rtlCol="false" tIns="0" lIns="0" bIns="0" rIns="0">
            <a:spAutoFit/>
          </a:bodyPr>
          <a:lstStyle/>
          <a:p>
            <a:pPr>
              <a:lnSpc>
                <a:spcPts val="9600"/>
              </a:lnSpc>
            </a:pPr>
            <a:r>
              <a:rPr lang="en-US" sz="8000">
                <a:solidFill>
                  <a:srgbClr val="2A2A2A"/>
                </a:solidFill>
                <a:latin typeface="Open Sans"/>
              </a:rPr>
              <a:t>INTRODUCTION</a:t>
            </a:r>
          </a:p>
        </p:txBody>
      </p:sp>
      <p:sp>
        <p:nvSpPr>
          <p:cNvPr name="TextBox 6" id="6"/>
          <p:cNvSpPr txBox="true"/>
          <p:nvPr/>
        </p:nvSpPr>
        <p:spPr>
          <a:xfrm rot="0">
            <a:off x="764377" y="3501551"/>
            <a:ext cx="11997618" cy="6118225"/>
          </a:xfrm>
          <a:prstGeom prst="rect">
            <a:avLst/>
          </a:prstGeom>
        </p:spPr>
        <p:txBody>
          <a:bodyPr anchor="t" rtlCol="false" tIns="0" lIns="0" bIns="0" rIns="0">
            <a:spAutoFit/>
          </a:bodyPr>
          <a:lstStyle/>
          <a:p>
            <a:pPr>
              <a:lnSpc>
                <a:spcPts val="3499"/>
              </a:lnSpc>
            </a:pPr>
            <a:r>
              <a:rPr lang="en-US" sz="2499">
                <a:solidFill>
                  <a:srgbClr val="2A2A2A"/>
                </a:solidFill>
                <a:latin typeface="Open Sans"/>
              </a:rPr>
              <a:t>Virtual memory is a memory management technique used by operating systems to simulate more RAM than is physically available. It allows programs to use more memory than is actually installed on the computer by temporarily transferring data from RAM to disk storage. This allows the computer to run programs that require more memory than is physically available, improving overall system performance.</a:t>
            </a:r>
          </a:p>
          <a:p>
            <a:pPr>
              <a:lnSpc>
                <a:spcPts val="3499"/>
              </a:lnSpc>
            </a:pPr>
          </a:p>
          <a:p>
            <a:pPr>
              <a:lnSpc>
                <a:spcPts val="3499"/>
              </a:lnSpc>
            </a:pPr>
            <a:r>
              <a:rPr lang="en-US" sz="2499">
                <a:solidFill>
                  <a:srgbClr val="2A2A2A"/>
                </a:solidFill>
                <a:latin typeface="Open Sans"/>
              </a:rPr>
              <a:t>Modern operating systems play a crucial role in computing by providing a platform for applications to run and managing hardware resources efficiently.</a:t>
            </a:r>
          </a:p>
          <a:p>
            <a:pPr>
              <a:lnSpc>
                <a:spcPts val="3499"/>
              </a:lnSpc>
            </a:pPr>
            <a:r>
              <a:rPr lang="en-US" sz="2499">
                <a:solidFill>
                  <a:srgbClr val="2A2A2A"/>
                </a:solidFill>
                <a:latin typeface="Open Sans"/>
              </a:rPr>
              <a:t>Resource Management, Security, Multi-tasking, File Management</a:t>
            </a:r>
          </a:p>
          <a:p>
            <a:pPr>
              <a:lnSpc>
                <a:spcPts val="3499"/>
              </a:lnSpc>
            </a:pPr>
          </a:p>
          <a:p>
            <a:pPr>
              <a:lnSpc>
                <a:spcPts val="3499"/>
              </a:lnSpc>
            </a:pPr>
            <a:r>
              <a:rPr lang="en-US" sz="2499">
                <a:solidFill>
                  <a:srgbClr val="2A2A2A"/>
                </a:solidFill>
                <a:latin typeface="Open Sans"/>
              </a:rPr>
              <a:t>Studying virtual memory strategies in modern operating systems is important for optimizing performance, managing resources efficiently, and enhancing system reliability and security.</a:t>
            </a:r>
          </a:p>
        </p:txBody>
      </p:sp>
      <p:sp>
        <p:nvSpPr>
          <p:cNvPr name="AutoShape 7" id="7"/>
          <p:cNvSpPr/>
          <p:nvPr/>
        </p:nvSpPr>
        <p:spPr>
          <a:xfrm>
            <a:off x="576852" y="2279376"/>
            <a:ext cx="1740162" cy="0"/>
          </a:xfrm>
          <a:prstGeom prst="line">
            <a:avLst/>
          </a:prstGeom>
          <a:ln cap="flat" w="38100">
            <a:solidFill>
              <a:srgbClr val="2A2A2A"/>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9144000" cy="10287000"/>
          </a:xfrm>
          <a:prstGeom prst="rect">
            <a:avLst/>
          </a:prstGeom>
          <a:solidFill>
            <a:srgbClr val="399D4E"/>
          </a:solidFill>
        </p:spPr>
      </p:sp>
      <p:grpSp>
        <p:nvGrpSpPr>
          <p:cNvPr name="Group 3" id="3"/>
          <p:cNvGrpSpPr/>
          <p:nvPr/>
        </p:nvGrpSpPr>
        <p:grpSpPr>
          <a:xfrm rot="0">
            <a:off x="1452562" y="2018685"/>
            <a:ext cx="6238875" cy="5381373"/>
            <a:chOff x="0" y="0"/>
            <a:chExt cx="8318500" cy="7175164"/>
          </a:xfrm>
        </p:grpSpPr>
        <p:sp>
          <p:nvSpPr>
            <p:cNvPr name="TextBox 4" id="4"/>
            <p:cNvSpPr txBox="true"/>
            <p:nvPr/>
          </p:nvSpPr>
          <p:spPr>
            <a:xfrm rot="0">
              <a:off x="0" y="2133874"/>
              <a:ext cx="8318500" cy="2854325"/>
            </a:xfrm>
            <a:prstGeom prst="rect">
              <a:avLst/>
            </a:prstGeom>
          </p:spPr>
          <p:txBody>
            <a:bodyPr anchor="t" rtlCol="false" tIns="0" lIns="0" bIns="0" rIns="0">
              <a:spAutoFit/>
            </a:bodyPr>
            <a:lstStyle/>
            <a:p>
              <a:pPr>
                <a:lnSpc>
                  <a:spcPts val="8400"/>
                </a:lnSpc>
              </a:pPr>
              <a:r>
                <a:rPr lang="en-US" sz="7000">
                  <a:solidFill>
                    <a:srgbClr val="FFFFFF"/>
                  </a:solidFill>
                  <a:latin typeface="Open Sans"/>
                </a:rPr>
                <a:t>Banking </a:t>
              </a:r>
              <a:r>
                <a:rPr lang="en-US" sz="7000">
                  <a:solidFill>
                    <a:srgbClr val="A1EFB2"/>
                  </a:solidFill>
                  <a:latin typeface="Open Sans"/>
                </a:rPr>
                <a:t>Before</a:t>
              </a:r>
              <a:r>
                <a:rPr lang="en-US" sz="7000">
                  <a:solidFill>
                    <a:srgbClr val="FFFFFF"/>
                  </a:solidFill>
                  <a:latin typeface="Open Sans"/>
                </a:rPr>
                <a:t> FinTech</a:t>
              </a:r>
            </a:p>
          </p:txBody>
        </p:sp>
        <p:sp>
          <p:nvSpPr>
            <p:cNvPr name="TextBox 5" id="5"/>
            <p:cNvSpPr txBox="true"/>
            <p:nvPr/>
          </p:nvSpPr>
          <p:spPr>
            <a:xfrm rot="0">
              <a:off x="0" y="5450081"/>
              <a:ext cx="8318500" cy="1725083"/>
            </a:xfrm>
            <a:prstGeom prst="rect">
              <a:avLst/>
            </a:prstGeom>
          </p:spPr>
          <p:txBody>
            <a:bodyPr anchor="t" rtlCol="false" tIns="0" lIns="0" bIns="0" rIns="0">
              <a:spAutoFit/>
            </a:bodyPr>
            <a:lstStyle/>
            <a:p>
              <a:pPr marL="539751" indent="-269875" lvl="1">
                <a:lnSpc>
                  <a:spcPts val="3500"/>
                </a:lnSpc>
                <a:buFont typeface="Arial"/>
                <a:buChar char="•"/>
              </a:pPr>
              <a:r>
                <a:rPr lang="en-US" sz="2500">
                  <a:solidFill>
                    <a:srgbClr val="FFFFFF"/>
                  </a:solidFill>
                  <a:latin typeface="Open Sans"/>
                </a:rPr>
                <a:t>Long queues at banks</a:t>
              </a:r>
            </a:p>
            <a:p>
              <a:pPr marL="539751" indent="-269875" lvl="1">
                <a:lnSpc>
                  <a:spcPts val="3500"/>
                </a:lnSpc>
                <a:buFont typeface="Arial"/>
                <a:buChar char="•"/>
              </a:pPr>
              <a:r>
                <a:rPr lang="en-US" sz="2500">
                  <a:solidFill>
                    <a:srgbClr val="FFFFFF"/>
                  </a:solidFill>
                  <a:latin typeface="Open Sans"/>
                </a:rPr>
                <a:t>Manual transfer of payments</a:t>
              </a:r>
            </a:p>
            <a:p>
              <a:pPr marL="539750" indent="-269875" lvl="1">
                <a:lnSpc>
                  <a:spcPts val="3499"/>
                </a:lnSpc>
                <a:buFont typeface="Arial"/>
                <a:buChar char="•"/>
              </a:pPr>
              <a:r>
                <a:rPr lang="en-US" sz="2499">
                  <a:solidFill>
                    <a:srgbClr val="FFFFFF"/>
                  </a:solidFill>
                  <a:latin typeface="Open Sans"/>
                </a:rPr>
                <a:t>A ton of paperwork is involved</a:t>
              </a:r>
            </a:p>
          </p:txBody>
        </p:sp>
        <p:sp>
          <p:nvSpPr>
            <p:cNvPr name="Freeform 6" id="6"/>
            <p:cNvSpPr/>
            <p:nvPr/>
          </p:nvSpPr>
          <p:spPr>
            <a:xfrm flipH="false" flipV="false" rot="0">
              <a:off x="185964" y="0"/>
              <a:ext cx="1683912" cy="1521644"/>
            </a:xfrm>
            <a:custGeom>
              <a:avLst/>
              <a:gdLst/>
              <a:ahLst/>
              <a:cxnLst/>
              <a:rect r="r" b="b" t="t" l="l"/>
              <a:pathLst>
                <a:path h="1521644" w="1683912">
                  <a:moveTo>
                    <a:pt x="0" y="0"/>
                  </a:moveTo>
                  <a:lnTo>
                    <a:pt x="1683912" y="0"/>
                  </a:lnTo>
                  <a:lnTo>
                    <a:pt x="1683912" y="1521644"/>
                  </a:lnTo>
                  <a:lnTo>
                    <a:pt x="0" y="1521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10596562" y="1789928"/>
            <a:ext cx="6238875" cy="6476905"/>
            <a:chOff x="0" y="0"/>
            <a:chExt cx="8318500" cy="8635873"/>
          </a:xfrm>
        </p:grpSpPr>
        <p:sp>
          <p:nvSpPr>
            <p:cNvPr name="TextBox 8" id="8"/>
            <p:cNvSpPr txBox="true"/>
            <p:nvPr/>
          </p:nvSpPr>
          <p:spPr>
            <a:xfrm rot="0">
              <a:off x="0" y="2461108"/>
              <a:ext cx="8318500" cy="2819400"/>
            </a:xfrm>
            <a:prstGeom prst="rect">
              <a:avLst/>
            </a:prstGeom>
          </p:spPr>
          <p:txBody>
            <a:bodyPr anchor="t" rtlCol="false" tIns="0" lIns="0" bIns="0" rIns="0">
              <a:spAutoFit/>
            </a:bodyPr>
            <a:lstStyle/>
            <a:p>
              <a:pPr>
                <a:lnSpc>
                  <a:spcPts val="8399"/>
                </a:lnSpc>
              </a:pPr>
              <a:r>
                <a:rPr lang="en-US" sz="6999">
                  <a:solidFill>
                    <a:srgbClr val="2A2A2A"/>
                  </a:solidFill>
                  <a:latin typeface="Open Sans"/>
                </a:rPr>
                <a:t>Banking</a:t>
              </a:r>
            </a:p>
            <a:p>
              <a:pPr>
                <a:lnSpc>
                  <a:spcPts val="8399"/>
                </a:lnSpc>
              </a:pPr>
              <a:r>
                <a:rPr lang="en-US" sz="6999">
                  <a:solidFill>
                    <a:srgbClr val="399D4E"/>
                  </a:solidFill>
                  <a:latin typeface="Open Sans"/>
                </a:rPr>
                <a:t>with </a:t>
              </a:r>
              <a:r>
                <a:rPr lang="en-US" sz="6999">
                  <a:solidFill>
                    <a:srgbClr val="2A2A2A"/>
                  </a:solidFill>
                  <a:latin typeface="Open Sans"/>
                </a:rPr>
                <a:t>FinTech</a:t>
              </a:r>
            </a:p>
          </p:txBody>
        </p:sp>
        <p:sp>
          <p:nvSpPr>
            <p:cNvPr name="TextBox 9" id="9"/>
            <p:cNvSpPr txBox="true"/>
            <p:nvPr/>
          </p:nvSpPr>
          <p:spPr>
            <a:xfrm rot="0">
              <a:off x="0" y="5742390"/>
              <a:ext cx="8318500" cy="2893483"/>
            </a:xfrm>
            <a:prstGeom prst="rect">
              <a:avLst/>
            </a:prstGeom>
          </p:spPr>
          <p:txBody>
            <a:bodyPr anchor="t" rtlCol="false" tIns="0" lIns="0" bIns="0" rIns="0">
              <a:spAutoFit/>
            </a:bodyPr>
            <a:lstStyle/>
            <a:p>
              <a:pPr marL="539751" indent="-269875" lvl="1">
                <a:lnSpc>
                  <a:spcPts val="3500"/>
                </a:lnSpc>
                <a:buFont typeface="Arial"/>
                <a:buChar char="•"/>
              </a:pPr>
              <a:r>
                <a:rPr lang="en-US" sz="2500">
                  <a:solidFill>
                    <a:srgbClr val="2A2A2A"/>
                  </a:solidFill>
                  <a:latin typeface="Open Sans"/>
                </a:rPr>
                <a:t>People can track how their money moves in real-time</a:t>
              </a:r>
            </a:p>
            <a:p>
              <a:pPr marL="539751" indent="-269875" lvl="1">
                <a:lnSpc>
                  <a:spcPts val="3500"/>
                </a:lnSpc>
                <a:buFont typeface="Arial"/>
                <a:buChar char="•"/>
              </a:pPr>
              <a:r>
                <a:rPr lang="en-US" sz="2500">
                  <a:solidFill>
                    <a:srgbClr val="2A2A2A"/>
                  </a:solidFill>
                  <a:latin typeface="Open Sans"/>
                </a:rPr>
                <a:t>Online banking is available 24/7</a:t>
              </a:r>
            </a:p>
            <a:p>
              <a:pPr marL="539750" indent="-269875" lvl="1">
                <a:lnSpc>
                  <a:spcPts val="3499"/>
                </a:lnSpc>
                <a:buFont typeface="Arial"/>
                <a:buChar char="•"/>
              </a:pPr>
              <a:r>
                <a:rPr lang="en-US" sz="2499">
                  <a:solidFill>
                    <a:srgbClr val="2A2A2A"/>
                  </a:solidFill>
                  <a:latin typeface="Open Sans"/>
                </a:rPr>
                <a:t>Users can transfer the money instantaneously through banking apps</a:t>
              </a:r>
            </a:p>
          </p:txBody>
        </p:sp>
        <p:sp>
          <p:nvSpPr>
            <p:cNvPr name="Freeform 10" id="10"/>
            <p:cNvSpPr/>
            <p:nvPr/>
          </p:nvSpPr>
          <p:spPr>
            <a:xfrm flipH="false" flipV="false" rot="0">
              <a:off x="0" y="0"/>
              <a:ext cx="1032890" cy="1826654"/>
            </a:xfrm>
            <a:custGeom>
              <a:avLst/>
              <a:gdLst/>
              <a:ahLst/>
              <a:cxnLst/>
              <a:rect r="r" b="b" t="t" l="l"/>
              <a:pathLst>
                <a:path h="1826654" w="1032890">
                  <a:moveTo>
                    <a:pt x="0" y="0"/>
                  </a:moveTo>
                  <a:lnTo>
                    <a:pt x="1032890" y="0"/>
                  </a:lnTo>
                  <a:lnTo>
                    <a:pt x="1032890" y="1826654"/>
                  </a:lnTo>
                  <a:lnTo>
                    <a:pt x="0" y="1826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3887221"/>
            <a:ext cx="18288000" cy="0"/>
          </a:xfrm>
          <a:prstGeom prst="line">
            <a:avLst/>
          </a:prstGeom>
          <a:ln cap="rnd" w="9525">
            <a:solidFill>
              <a:srgbClr val="2A2A2A"/>
            </a:solidFill>
            <a:prstDash val="solid"/>
            <a:headEnd type="none" len="sm" w="sm"/>
            <a:tailEnd type="none" len="sm" w="sm"/>
          </a:ln>
        </p:spPr>
      </p:sp>
      <p:grpSp>
        <p:nvGrpSpPr>
          <p:cNvPr name="Group 3" id="3"/>
          <p:cNvGrpSpPr/>
          <p:nvPr/>
        </p:nvGrpSpPr>
        <p:grpSpPr>
          <a:xfrm rot="0">
            <a:off x="2281196" y="3762375"/>
            <a:ext cx="259216" cy="25921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grpSp>
        <p:nvGrpSpPr>
          <p:cNvPr name="Group 5" id="5"/>
          <p:cNvGrpSpPr/>
          <p:nvPr/>
        </p:nvGrpSpPr>
        <p:grpSpPr>
          <a:xfrm rot="0">
            <a:off x="5647794" y="3762375"/>
            <a:ext cx="259216" cy="2592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grpSp>
        <p:nvGrpSpPr>
          <p:cNvPr name="Group 7" id="7"/>
          <p:cNvGrpSpPr/>
          <p:nvPr/>
        </p:nvGrpSpPr>
        <p:grpSpPr>
          <a:xfrm rot="0">
            <a:off x="9014392" y="3762375"/>
            <a:ext cx="259216" cy="25921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grpSp>
        <p:nvGrpSpPr>
          <p:cNvPr name="Group 9" id="9"/>
          <p:cNvGrpSpPr/>
          <p:nvPr/>
        </p:nvGrpSpPr>
        <p:grpSpPr>
          <a:xfrm rot="0">
            <a:off x="12380990" y="3762375"/>
            <a:ext cx="259216" cy="25921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grpSp>
        <p:nvGrpSpPr>
          <p:cNvPr name="Group 11" id="11"/>
          <p:cNvGrpSpPr/>
          <p:nvPr/>
        </p:nvGrpSpPr>
        <p:grpSpPr>
          <a:xfrm rot="0">
            <a:off x="15747588" y="3762375"/>
            <a:ext cx="259216" cy="259216"/>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1EFB2"/>
            </a:solidFill>
          </p:spPr>
        </p:sp>
      </p:grpSp>
      <p:grpSp>
        <p:nvGrpSpPr>
          <p:cNvPr name="Group 13" id="13"/>
          <p:cNvGrpSpPr/>
          <p:nvPr/>
        </p:nvGrpSpPr>
        <p:grpSpPr>
          <a:xfrm rot="0">
            <a:off x="1181100" y="8785687"/>
            <a:ext cx="15925800" cy="945226"/>
            <a:chOff x="0" y="0"/>
            <a:chExt cx="4194449" cy="248948"/>
          </a:xfrm>
        </p:grpSpPr>
        <p:sp>
          <p:nvSpPr>
            <p:cNvPr name="Freeform 14" id="14"/>
            <p:cNvSpPr/>
            <p:nvPr/>
          </p:nvSpPr>
          <p:spPr>
            <a:xfrm flipH="false" flipV="false" rot="0">
              <a:off x="0" y="0"/>
              <a:ext cx="4194449" cy="248948"/>
            </a:xfrm>
            <a:custGeom>
              <a:avLst/>
              <a:gdLst/>
              <a:ahLst/>
              <a:cxnLst/>
              <a:rect r="r" b="b" t="t" l="l"/>
              <a:pathLst>
                <a:path h="248948" w="4194449">
                  <a:moveTo>
                    <a:pt x="0" y="0"/>
                  </a:moveTo>
                  <a:lnTo>
                    <a:pt x="4194449" y="0"/>
                  </a:lnTo>
                  <a:lnTo>
                    <a:pt x="4194449" y="248948"/>
                  </a:lnTo>
                  <a:lnTo>
                    <a:pt x="0" y="248948"/>
                  </a:lnTo>
                  <a:close/>
                </a:path>
              </a:pathLst>
            </a:custGeom>
            <a:solidFill>
              <a:srgbClr val="ABDEB6"/>
            </a:solidFill>
          </p:spPr>
        </p:sp>
        <p:sp>
          <p:nvSpPr>
            <p:cNvPr name="TextBox 15" id="15"/>
            <p:cNvSpPr txBox="true"/>
            <p:nvPr/>
          </p:nvSpPr>
          <p:spPr>
            <a:xfrm>
              <a:off x="0" y="-28575"/>
              <a:ext cx="4194449" cy="277523"/>
            </a:xfrm>
            <a:prstGeom prst="rect">
              <a:avLst/>
            </a:prstGeom>
          </p:spPr>
          <p:txBody>
            <a:bodyPr anchor="ctr" rtlCol="false" tIns="254000" lIns="254000" bIns="254000" rIns="254000"/>
            <a:lstStyle/>
            <a:p>
              <a:pPr algn="l" marL="0" indent="0" lvl="0">
                <a:lnSpc>
                  <a:spcPts val="2100"/>
                </a:lnSpc>
                <a:spcBef>
                  <a:spcPct val="0"/>
                </a:spcBef>
              </a:pPr>
              <a:r>
                <a:rPr lang="en-US" sz="1500" u="none">
                  <a:solidFill>
                    <a:srgbClr val="2A2A2A"/>
                  </a:solidFill>
                  <a:latin typeface="Open Sans"/>
                </a:rPr>
                <a:t>Arner, Douglas. “The Evolution of Fintech: A New Post-Crisis Paradigm? By Douglas W. Arner, Janos Nathan Barberis, Ross P. Buckley :: SSRN.” Social Science Research Network, 1 Oct. 2015, papers.ssrn.com/sol3/papers.cfm?abstract_id=2676553. Accessed 5 Apr 2021.</a:t>
              </a:r>
            </a:p>
          </p:txBody>
        </p:sp>
      </p:grpSp>
      <p:grpSp>
        <p:nvGrpSpPr>
          <p:cNvPr name="Group 16" id="16"/>
          <p:cNvGrpSpPr/>
          <p:nvPr/>
        </p:nvGrpSpPr>
        <p:grpSpPr>
          <a:xfrm rot="0">
            <a:off x="4547698" y="4890561"/>
            <a:ext cx="2459408" cy="2265091"/>
            <a:chOff x="0" y="0"/>
            <a:chExt cx="3279211" cy="3020122"/>
          </a:xfrm>
        </p:grpSpPr>
        <p:sp>
          <p:nvSpPr>
            <p:cNvPr name="TextBox 17" id="17"/>
            <p:cNvSpPr txBox="true"/>
            <p:nvPr/>
          </p:nvSpPr>
          <p:spPr>
            <a:xfrm rot="0">
              <a:off x="0" y="0"/>
              <a:ext cx="3279211" cy="603652"/>
            </a:xfrm>
            <a:prstGeom prst="rect">
              <a:avLst/>
            </a:prstGeom>
          </p:spPr>
          <p:txBody>
            <a:bodyPr anchor="t" rtlCol="false" tIns="0" lIns="0" bIns="0" rIns="0">
              <a:spAutoFit/>
            </a:bodyPr>
            <a:lstStyle/>
            <a:p>
              <a:pPr algn="ctr" marL="0" indent="0" lvl="0">
                <a:lnSpc>
                  <a:spcPts val="3600"/>
                </a:lnSpc>
                <a:spcBef>
                  <a:spcPct val="0"/>
                </a:spcBef>
              </a:pPr>
              <a:r>
                <a:rPr lang="en-US" sz="3000" u="none">
                  <a:solidFill>
                    <a:srgbClr val="2A2A2A"/>
                  </a:solidFill>
                  <a:latin typeface="Open Sans Bold"/>
                </a:rPr>
                <a:t>1950</a:t>
              </a:r>
            </a:p>
          </p:txBody>
        </p:sp>
        <p:sp>
          <p:nvSpPr>
            <p:cNvPr name="TextBox 18" id="18"/>
            <p:cNvSpPr txBox="true"/>
            <p:nvPr/>
          </p:nvSpPr>
          <p:spPr>
            <a:xfrm rot="0">
              <a:off x="0" y="973729"/>
              <a:ext cx="3279211" cy="2046393"/>
            </a:xfrm>
            <a:prstGeom prst="rect">
              <a:avLst/>
            </a:prstGeom>
          </p:spPr>
          <p:txBody>
            <a:bodyPr anchor="t" rtlCol="false" tIns="0" lIns="0" bIns="0" rIns="0">
              <a:spAutoFit/>
            </a:bodyPr>
            <a:lstStyle/>
            <a:p>
              <a:pPr algn="ctr">
                <a:lnSpc>
                  <a:spcPts val="3079"/>
                </a:lnSpc>
              </a:pPr>
              <a:r>
                <a:rPr lang="en-US" sz="2199">
                  <a:solidFill>
                    <a:srgbClr val="2A2A2A"/>
                  </a:solidFill>
                  <a:latin typeface="Open Sans"/>
                </a:rPr>
                <a:t>Diner's Club released the</a:t>
              </a:r>
            </a:p>
            <a:p>
              <a:pPr algn="ctr">
                <a:lnSpc>
                  <a:spcPts val="3079"/>
                </a:lnSpc>
              </a:pPr>
              <a:r>
                <a:rPr lang="en-US" sz="2199">
                  <a:solidFill>
                    <a:srgbClr val="2A2A2A"/>
                  </a:solidFill>
                  <a:latin typeface="Open Sans"/>
                </a:rPr>
                <a:t>first universal credit card. </a:t>
              </a:r>
            </a:p>
          </p:txBody>
        </p:sp>
      </p:grpSp>
      <p:grpSp>
        <p:nvGrpSpPr>
          <p:cNvPr name="Group 19" id="19"/>
          <p:cNvGrpSpPr/>
          <p:nvPr/>
        </p:nvGrpSpPr>
        <p:grpSpPr>
          <a:xfrm rot="0">
            <a:off x="1181100" y="4890561"/>
            <a:ext cx="2459408" cy="2269553"/>
            <a:chOff x="0" y="0"/>
            <a:chExt cx="3279211" cy="3026070"/>
          </a:xfrm>
        </p:grpSpPr>
        <p:sp>
          <p:nvSpPr>
            <p:cNvPr name="TextBox 20" id="20"/>
            <p:cNvSpPr txBox="true"/>
            <p:nvPr/>
          </p:nvSpPr>
          <p:spPr>
            <a:xfrm rot="0">
              <a:off x="0" y="0"/>
              <a:ext cx="3279211" cy="609600"/>
            </a:xfrm>
            <a:prstGeom prst="rect">
              <a:avLst/>
            </a:prstGeom>
          </p:spPr>
          <p:txBody>
            <a:bodyPr anchor="t" rtlCol="false" tIns="0" lIns="0" bIns="0" rIns="0">
              <a:spAutoFit/>
            </a:bodyPr>
            <a:lstStyle/>
            <a:p>
              <a:pPr algn="ctr" marL="0" indent="0" lvl="0">
                <a:lnSpc>
                  <a:spcPts val="3600"/>
                </a:lnSpc>
                <a:spcBef>
                  <a:spcPct val="0"/>
                </a:spcBef>
              </a:pPr>
              <a:r>
                <a:rPr lang="en-US" sz="3000" u="none">
                  <a:solidFill>
                    <a:srgbClr val="2A2A2A"/>
                  </a:solidFill>
                  <a:latin typeface="Open Sans Bold"/>
                </a:rPr>
                <a:t>1838</a:t>
              </a:r>
            </a:p>
          </p:txBody>
        </p:sp>
        <p:sp>
          <p:nvSpPr>
            <p:cNvPr name="TextBox 21" id="21"/>
            <p:cNvSpPr txBox="true"/>
            <p:nvPr/>
          </p:nvSpPr>
          <p:spPr>
            <a:xfrm rot="0">
              <a:off x="0" y="979677"/>
              <a:ext cx="3279211" cy="2046393"/>
            </a:xfrm>
            <a:prstGeom prst="rect">
              <a:avLst/>
            </a:prstGeom>
          </p:spPr>
          <p:txBody>
            <a:bodyPr anchor="t" rtlCol="false" tIns="0" lIns="0" bIns="0" rIns="0">
              <a:spAutoFit/>
            </a:bodyPr>
            <a:lstStyle/>
            <a:p>
              <a:pPr algn="ctr">
                <a:lnSpc>
                  <a:spcPts val="3079"/>
                </a:lnSpc>
                <a:spcBef>
                  <a:spcPct val="0"/>
                </a:spcBef>
              </a:pPr>
              <a:r>
                <a:rPr lang="en-US" sz="2199" u="none">
                  <a:solidFill>
                    <a:srgbClr val="2A2A2A"/>
                  </a:solidFill>
                  <a:latin typeface="Open Sans"/>
                </a:rPr>
                <a:t>The electric telegraph was introduced for</a:t>
              </a:r>
            </a:p>
            <a:p>
              <a:pPr algn="ctr" marL="0" indent="0" lvl="1">
                <a:lnSpc>
                  <a:spcPts val="3079"/>
                </a:lnSpc>
                <a:spcBef>
                  <a:spcPct val="0"/>
                </a:spcBef>
              </a:pPr>
              <a:r>
                <a:rPr lang="en-US" sz="2199" u="none">
                  <a:solidFill>
                    <a:srgbClr val="2A2A2A"/>
                  </a:solidFill>
                  <a:latin typeface="Open Sans"/>
                </a:rPr>
                <a:t>the first time.</a:t>
              </a:r>
            </a:p>
          </p:txBody>
        </p:sp>
      </p:grpSp>
      <p:grpSp>
        <p:nvGrpSpPr>
          <p:cNvPr name="Group 22" id="22"/>
          <p:cNvGrpSpPr/>
          <p:nvPr/>
        </p:nvGrpSpPr>
        <p:grpSpPr>
          <a:xfrm rot="0">
            <a:off x="7914296" y="4890561"/>
            <a:ext cx="2459408" cy="2655616"/>
            <a:chOff x="0" y="0"/>
            <a:chExt cx="3279211" cy="3540822"/>
          </a:xfrm>
        </p:grpSpPr>
        <p:sp>
          <p:nvSpPr>
            <p:cNvPr name="TextBox 23" id="23"/>
            <p:cNvSpPr txBox="true"/>
            <p:nvPr/>
          </p:nvSpPr>
          <p:spPr>
            <a:xfrm rot="0">
              <a:off x="0" y="0"/>
              <a:ext cx="3279211" cy="603652"/>
            </a:xfrm>
            <a:prstGeom prst="rect">
              <a:avLst/>
            </a:prstGeom>
          </p:spPr>
          <p:txBody>
            <a:bodyPr anchor="t" rtlCol="false" tIns="0" lIns="0" bIns="0" rIns="0">
              <a:spAutoFit/>
            </a:bodyPr>
            <a:lstStyle/>
            <a:p>
              <a:pPr algn="ctr" marL="0" indent="0" lvl="0">
                <a:lnSpc>
                  <a:spcPts val="3600"/>
                </a:lnSpc>
                <a:spcBef>
                  <a:spcPct val="0"/>
                </a:spcBef>
              </a:pPr>
              <a:r>
                <a:rPr lang="en-US" sz="3000" u="none">
                  <a:solidFill>
                    <a:srgbClr val="2A2A2A"/>
                  </a:solidFill>
                  <a:latin typeface="Open Sans Bold"/>
                </a:rPr>
                <a:t>1982</a:t>
              </a:r>
            </a:p>
          </p:txBody>
        </p:sp>
        <p:sp>
          <p:nvSpPr>
            <p:cNvPr name="TextBox 24" id="24"/>
            <p:cNvSpPr txBox="true"/>
            <p:nvPr/>
          </p:nvSpPr>
          <p:spPr>
            <a:xfrm rot="0">
              <a:off x="0" y="973729"/>
              <a:ext cx="3279211" cy="2567093"/>
            </a:xfrm>
            <a:prstGeom prst="rect">
              <a:avLst/>
            </a:prstGeom>
          </p:spPr>
          <p:txBody>
            <a:bodyPr anchor="t" rtlCol="false" tIns="0" lIns="0" bIns="0" rIns="0">
              <a:spAutoFit/>
            </a:bodyPr>
            <a:lstStyle/>
            <a:p>
              <a:pPr algn="ctr">
                <a:lnSpc>
                  <a:spcPts val="3079"/>
                </a:lnSpc>
              </a:pPr>
              <a:r>
                <a:rPr lang="en-US" sz="2200">
                  <a:solidFill>
                    <a:srgbClr val="2A2A2A"/>
                  </a:solidFill>
                  <a:latin typeface="Open Sans"/>
                </a:rPr>
                <a:t>The world was introduced to TradePlus, the online brokerage platform.</a:t>
              </a:r>
            </a:p>
          </p:txBody>
        </p:sp>
      </p:grpSp>
      <p:grpSp>
        <p:nvGrpSpPr>
          <p:cNvPr name="Group 25" id="25"/>
          <p:cNvGrpSpPr/>
          <p:nvPr/>
        </p:nvGrpSpPr>
        <p:grpSpPr>
          <a:xfrm rot="0">
            <a:off x="11280894" y="4890561"/>
            <a:ext cx="2459408" cy="1874566"/>
            <a:chOff x="0" y="0"/>
            <a:chExt cx="3279211" cy="2499422"/>
          </a:xfrm>
        </p:grpSpPr>
        <p:sp>
          <p:nvSpPr>
            <p:cNvPr name="TextBox 26" id="26"/>
            <p:cNvSpPr txBox="true"/>
            <p:nvPr/>
          </p:nvSpPr>
          <p:spPr>
            <a:xfrm rot="0">
              <a:off x="0" y="0"/>
              <a:ext cx="3279211" cy="603652"/>
            </a:xfrm>
            <a:prstGeom prst="rect">
              <a:avLst/>
            </a:prstGeom>
          </p:spPr>
          <p:txBody>
            <a:bodyPr anchor="t" rtlCol="false" tIns="0" lIns="0" bIns="0" rIns="0">
              <a:spAutoFit/>
            </a:bodyPr>
            <a:lstStyle/>
            <a:p>
              <a:pPr algn="ctr" marL="0" indent="0" lvl="0">
                <a:lnSpc>
                  <a:spcPts val="3600"/>
                </a:lnSpc>
                <a:spcBef>
                  <a:spcPct val="0"/>
                </a:spcBef>
              </a:pPr>
              <a:r>
                <a:rPr lang="en-US" sz="3000" u="none">
                  <a:solidFill>
                    <a:srgbClr val="2A2A2A"/>
                  </a:solidFill>
                  <a:latin typeface="Open Sans Bold"/>
                </a:rPr>
                <a:t>2009</a:t>
              </a:r>
            </a:p>
          </p:txBody>
        </p:sp>
        <p:sp>
          <p:nvSpPr>
            <p:cNvPr name="TextBox 27" id="27"/>
            <p:cNvSpPr txBox="true"/>
            <p:nvPr/>
          </p:nvSpPr>
          <p:spPr>
            <a:xfrm rot="0">
              <a:off x="0" y="973729"/>
              <a:ext cx="3279211" cy="1525693"/>
            </a:xfrm>
            <a:prstGeom prst="rect">
              <a:avLst/>
            </a:prstGeom>
          </p:spPr>
          <p:txBody>
            <a:bodyPr anchor="t" rtlCol="false" tIns="0" lIns="0" bIns="0" rIns="0">
              <a:spAutoFit/>
            </a:bodyPr>
            <a:lstStyle/>
            <a:p>
              <a:pPr algn="ctr">
                <a:lnSpc>
                  <a:spcPts val="3079"/>
                </a:lnSpc>
              </a:pPr>
              <a:r>
                <a:rPr lang="en-US" sz="2199">
                  <a:solidFill>
                    <a:srgbClr val="2A2A2A"/>
                  </a:solidFill>
                  <a:latin typeface="Open Sans"/>
                </a:rPr>
                <a:t>The first version</a:t>
              </a:r>
            </a:p>
            <a:p>
              <a:pPr algn="ctr">
                <a:lnSpc>
                  <a:spcPts val="3079"/>
                </a:lnSpc>
              </a:pPr>
              <a:r>
                <a:rPr lang="en-US" sz="2200">
                  <a:solidFill>
                    <a:srgbClr val="2A2A2A"/>
                  </a:solidFill>
                  <a:latin typeface="Open Sans"/>
                </a:rPr>
                <a:t>of Bitcoin was released.</a:t>
              </a:r>
            </a:p>
          </p:txBody>
        </p:sp>
      </p:grpSp>
      <p:grpSp>
        <p:nvGrpSpPr>
          <p:cNvPr name="Group 28" id="28"/>
          <p:cNvGrpSpPr/>
          <p:nvPr/>
        </p:nvGrpSpPr>
        <p:grpSpPr>
          <a:xfrm rot="0">
            <a:off x="14647492" y="4890561"/>
            <a:ext cx="2459408" cy="2265091"/>
            <a:chOff x="0" y="0"/>
            <a:chExt cx="3279211" cy="3020122"/>
          </a:xfrm>
        </p:grpSpPr>
        <p:sp>
          <p:nvSpPr>
            <p:cNvPr name="TextBox 29" id="29"/>
            <p:cNvSpPr txBox="true"/>
            <p:nvPr/>
          </p:nvSpPr>
          <p:spPr>
            <a:xfrm rot="0">
              <a:off x="0" y="0"/>
              <a:ext cx="3279211" cy="603652"/>
            </a:xfrm>
            <a:prstGeom prst="rect">
              <a:avLst/>
            </a:prstGeom>
          </p:spPr>
          <p:txBody>
            <a:bodyPr anchor="t" rtlCol="false" tIns="0" lIns="0" bIns="0" rIns="0">
              <a:spAutoFit/>
            </a:bodyPr>
            <a:lstStyle/>
            <a:p>
              <a:pPr algn="ctr" marL="0" indent="0" lvl="0">
                <a:lnSpc>
                  <a:spcPts val="3600"/>
                </a:lnSpc>
                <a:spcBef>
                  <a:spcPct val="0"/>
                </a:spcBef>
              </a:pPr>
              <a:r>
                <a:rPr lang="en-US" sz="3000" u="none">
                  <a:solidFill>
                    <a:srgbClr val="2A2A2A"/>
                  </a:solidFill>
                  <a:latin typeface="Open Sans Bold"/>
                </a:rPr>
                <a:t>2013</a:t>
              </a:r>
            </a:p>
          </p:txBody>
        </p:sp>
        <p:sp>
          <p:nvSpPr>
            <p:cNvPr name="TextBox 30" id="30"/>
            <p:cNvSpPr txBox="true"/>
            <p:nvPr/>
          </p:nvSpPr>
          <p:spPr>
            <a:xfrm rot="0">
              <a:off x="0" y="973729"/>
              <a:ext cx="3279211" cy="2046393"/>
            </a:xfrm>
            <a:prstGeom prst="rect">
              <a:avLst/>
            </a:prstGeom>
          </p:spPr>
          <p:txBody>
            <a:bodyPr anchor="t" rtlCol="false" tIns="0" lIns="0" bIns="0" rIns="0">
              <a:spAutoFit/>
            </a:bodyPr>
            <a:lstStyle/>
            <a:p>
              <a:pPr algn="ctr">
                <a:lnSpc>
                  <a:spcPts val="3079"/>
                </a:lnSpc>
              </a:pPr>
              <a:r>
                <a:rPr lang="en-US" sz="2200">
                  <a:solidFill>
                    <a:srgbClr val="2A2A2A"/>
                  </a:solidFill>
                  <a:latin typeface="Open Sans"/>
                </a:rPr>
                <a:t>Google Pay was first launched, followed by Apple Pay in 2014.</a:t>
              </a:r>
            </a:p>
          </p:txBody>
        </p:sp>
      </p:grpSp>
      <p:sp>
        <p:nvSpPr>
          <p:cNvPr name="TextBox 31" id="31"/>
          <p:cNvSpPr txBox="true"/>
          <p:nvPr/>
        </p:nvSpPr>
        <p:spPr>
          <a:xfrm rot="0">
            <a:off x="1181100" y="1307045"/>
            <a:ext cx="14200796" cy="1066800"/>
          </a:xfrm>
          <a:prstGeom prst="rect">
            <a:avLst/>
          </a:prstGeom>
        </p:spPr>
        <p:txBody>
          <a:bodyPr anchor="t" rtlCol="false" tIns="0" lIns="0" bIns="0" rIns="0">
            <a:spAutoFit/>
          </a:bodyPr>
          <a:lstStyle/>
          <a:p>
            <a:pPr>
              <a:lnSpc>
                <a:spcPts val="8400"/>
              </a:lnSpc>
            </a:pPr>
            <a:r>
              <a:rPr lang="en-US" sz="7000">
                <a:solidFill>
                  <a:srgbClr val="2A2A2A"/>
                </a:solidFill>
                <a:latin typeface="Open Sans"/>
              </a:rPr>
              <a:t>A brief</a:t>
            </a:r>
            <a:r>
              <a:rPr lang="en-US" sz="7000">
                <a:solidFill>
                  <a:srgbClr val="399D4E"/>
                </a:solidFill>
                <a:latin typeface="Open Sans"/>
              </a:rPr>
              <a:t> history</a:t>
            </a:r>
            <a:r>
              <a:rPr lang="en-US" sz="7000">
                <a:solidFill>
                  <a:srgbClr val="2A2A2A"/>
                </a:solidFill>
                <a:latin typeface="Open Sans"/>
              </a:rPr>
              <a:t> of FinTech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0902326" y="755115"/>
            <a:ext cx="6744833" cy="8776770"/>
          </a:xfrm>
          <a:prstGeom prst="rect">
            <a:avLst/>
          </a:prstGeom>
        </p:spPr>
      </p:pic>
      <p:grpSp>
        <p:nvGrpSpPr>
          <p:cNvPr name="Group 3" id="3"/>
          <p:cNvGrpSpPr/>
          <p:nvPr/>
        </p:nvGrpSpPr>
        <p:grpSpPr>
          <a:xfrm rot="0">
            <a:off x="1469571" y="1980258"/>
            <a:ext cx="8677275" cy="6326484"/>
            <a:chOff x="0" y="0"/>
            <a:chExt cx="11569700" cy="8435312"/>
          </a:xfrm>
        </p:grpSpPr>
        <p:sp>
          <p:nvSpPr>
            <p:cNvPr name="TextBox 4" id="4"/>
            <p:cNvSpPr txBox="true"/>
            <p:nvPr/>
          </p:nvSpPr>
          <p:spPr>
            <a:xfrm rot="0">
              <a:off x="0" y="0"/>
              <a:ext cx="11569700" cy="4876800"/>
            </a:xfrm>
            <a:prstGeom prst="rect">
              <a:avLst/>
            </a:prstGeom>
          </p:spPr>
          <p:txBody>
            <a:bodyPr anchor="t" rtlCol="false" tIns="0" lIns="0" bIns="0" rIns="0">
              <a:spAutoFit/>
            </a:bodyPr>
            <a:lstStyle/>
            <a:p>
              <a:pPr>
                <a:lnSpc>
                  <a:spcPts val="9600"/>
                </a:lnSpc>
              </a:pPr>
              <a:r>
                <a:rPr lang="en-US" sz="8000">
                  <a:solidFill>
                    <a:srgbClr val="2A2A2A"/>
                  </a:solidFill>
                  <a:latin typeface="Open Sans"/>
                </a:rPr>
                <a:t>FinTech segments according to transaction value</a:t>
              </a:r>
            </a:p>
          </p:txBody>
        </p:sp>
        <p:sp>
          <p:nvSpPr>
            <p:cNvPr name="TextBox 5" id="5"/>
            <p:cNvSpPr txBox="true"/>
            <p:nvPr/>
          </p:nvSpPr>
          <p:spPr>
            <a:xfrm rot="0">
              <a:off x="0" y="7303953"/>
              <a:ext cx="11569700" cy="1131358"/>
            </a:xfrm>
            <a:prstGeom prst="rect">
              <a:avLst/>
            </a:prstGeom>
          </p:spPr>
          <p:txBody>
            <a:bodyPr anchor="t" rtlCol="false" tIns="0" lIns="0" bIns="0" rIns="0">
              <a:spAutoFit/>
            </a:bodyPr>
            <a:lstStyle/>
            <a:p>
              <a:pPr>
                <a:lnSpc>
                  <a:spcPts val="3499"/>
                </a:lnSpc>
              </a:pPr>
              <a:r>
                <a:rPr lang="en-US" sz="2499">
                  <a:solidFill>
                    <a:srgbClr val="2A2A2A"/>
                  </a:solidFill>
                  <a:latin typeface="Open Sans"/>
                </a:rPr>
                <a:t>Digital payments are leading the way followed by personal finance, alternative lending, and alternative financing.</a:t>
              </a:r>
              <a:r>
                <a:rPr lang="en-US" sz="2499">
                  <a:solidFill>
                    <a:srgbClr val="2A2A2A"/>
                  </a:solidFill>
                  <a:latin typeface="Open Sans"/>
                </a:rPr>
                <a:t> </a:t>
              </a:r>
            </a:p>
          </p:txBody>
        </p:sp>
        <p:sp>
          <p:nvSpPr>
            <p:cNvPr name="TextBox 6" id="6"/>
            <p:cNvSpPr txBox="true"/>
            <p:nvPr/>
          </p:nvSpPr>
          <p:spPr>
            <a:xfrm rot="0">
              <a:off x="0" y="6218844"/>
              <a:ext cx="11569700" cy="711200"/>
            </a:xfrm>
            <a:prstGeom prst="rect">
              <a:avLst/>
            </a:prstGeom>
          </p:spPr>
          <p:txBody>
            <a:bodyPr anchor="t" rtlCol="false" tIns="0" lIns="0" bIns="0" rIns="0">
              <a:spAutoFit/>
            </a:bodyPr>
            <a:lstStyle/>
            <a:p>
              <a:pPr>
                <a:lnSpc>
                  <a:spcPts val="4200"/>
                </a:lnSpc>
              </a:pPr>
              <a:r>
                <a:rPr lang="en-US" sz="3500">
                  <a:solidFill>
                    <a:srgbClr val="399D4E"/>
                  </a:solidFill>
                  <a:latin typeface="Open Sans Bold"/>
                </a:rPr>
                <a:t>As of January 2021</a:t>
              </a:r>
            </a:p>
          </p:txBody>
        </p:sp>
        <p:sp>
          <p:nvSpPr>
            <p:cNvPr name="AutoShape 7" id="7"/>
            <p:cNvSpPr/>
            <p:nvPr/>
          </p:nvSpPr>
          <p:spPr>
            <a:xfrm rot="0">
              <a:off x="0" y="5518873"/>
              <a:ext cx="1649762" cy="0"/>
            </a:xfrm>
            <a:prstGeom prst="line">
              <a:avLst/>
            </a:prstGeom>
            <a:ln cap="flat" w="50800">
              <a:solidFill>
                <a:srgbClr val="2A2A2A"/>
              </a:solidFill>
              <a:prstDash val="solid"/>
              <a:headEnd type="none" len="sm" w="sm"/>
              <a:tailEnd type="none" len="sm" w="sm"/>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99D4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5459458" cy="10287000"/>
          </a:xfrm>
          <a:custGeom>
            <a:avLst/>
            <a:gdLst/>
            <a:ahLst/>
            <a:cxnLst/>
            <a:rect r="r" b="b" t="t" l="l"/>
            <a:pathLst>
              <a:path h="10287000" w="5459458">
                <a:moveTo>
                  <a:pt x="0" y="0"/>
                </a:moveTo>
                <a:lnTo>
                  <a:pt x="5459458" y="0"/>
                </a:lnTo>
                <a:lnTo>
                  <a:pt x="5459458" y="10287000"/>
                </a:lnTo>
                <a:lnTo>
                  <a:pt x="0" y="10287000"/>
                </a:lnTo>
                <a:lnTo>
                  <a:pt x="0" y="0"/>
                </a:lnTo>
                <a:close/>
              </a:path>
            </a:pathLst>
          </a:custGeom>
          <a:blipFill>
            <a:blip r:embed="rId2"/>
            <a:stretch>
              <a:fillRect l="-9069" t="0" r="-16547" b="0"/>
            </a:stretch>
          </a:blipFill>
        </p:spPr>
      </p:sp>
      <p:grpSp>
        <p:nvGrpSpPr>
          <p:cNvPr name="Group 3" id="3"/>
          <p:cNvGrpSpPr/>
          <p:nvPr/>
        </p:nvGrpSpPr>
        <p:grpSpPr>
          <a:xfrm rot="0">
            <a:off x="7225393" y="1674721"/>
            <a:ext cx="9801225" cy="6937559"/>
            <a:chOff x="0" y="0"/>
            <a:chExt cx="13068300" cy="9250078"/>
          </a:xfrm>
        </p:grpSpPr>
        <p:sp>
          <p:nvSpPr>
            <p:cNvPr name="TextBox 4" id="4"/>
            <p:cNvSpPr txBox="true"/>
            <p:nvPr/>
          </p:nvSpPr>
          <p:spPr>
            <a:xfrm rot="0">
              <a:off x="0" y="0"/>
              <a:ext cx="13068300" cy="5486400"/>
            </a:xfrm>
            <a:prstGeom prst="rect">
              <a:avLst/>
            </a:prstGeom>
          </p:spPr>
          <p:txBody>
            <a:bodyPr anchor="t" rtlCol="false" tIns="0" lIns="0" bIns="0" rIns="0">
              <a:spAutoFit/>
            </a:bodyPr>
            <a:lstStyle/>
            <a:p>
              <a:pPr>
                <a:lnSpc>
                  <a:spcPts val="10800"/>
                </a:lnSpc>
              </a:pPr>
              <a:r>
                <a:rPr lang="en-US" sz="9000">
                  <a:solidFill>
                    <a:srgbClr val="FFFFFF"/>
                  </a:solidFill>
                  <a:latin typeface="Open Sans"/>
                </a:rPr>
                <a:t>The Role of </a:t>
              </a:r>
              <a:r>
                <a:rPr lang="en-US" sz="9000">
                  <a:solidFill>
                    <a:srgbClr val="A1EFB2"/>
                  </a:solidFill>
                  <a:latin typeface="Open Sans"/>
                </a:rPr>
                <a:t>Cybersecurity</a:t>
              </a:r>
            </a:p>
            <a:p>
              <a:pPr>
                <a:lnSpc>
                  <a:spcPts val="10800"/>
                </a:lnSpc>
              </a:pPr>
              <a:r>
                <a:rPr lang="en-US" sz="9000">
                  <a:solidFill>
                    <a:srgbClr val="FFFFFF"/>
                  </a:solidFill>
                  <a:latin typeface="Open Sans"/>
                </a:rPr>
                <a:t>in FinTech</a:t>
              </a:r>
            </a:p>
          </p:txBody>
        </p:sp>
        <p:sp>
          <p:nvSpPr>
            <p:cNvPr name="TextBox 5" id="5"/>
            <p:cNvSpPr txBox="true"/>
            <p:nvPr/>
          </p:nvSpPr>
          <p:spPr>
            <a:xfrm rot="0">
              <a:off x="0" y="7534520"/>
              <a:ext cx="13068300" cy="1715558"/>
            </a:xfrm>
            <a:prstGeom prst="rect">
              <a:avLst/>
            </a:prstGeom>
          </p:spPr>
          <p:txBody>
            <a:bodyPr anchor="t" rtlCol="false" tIns="0" lIns="0" bIns="0" rIns="0">
              <a:spAutoFit/>
            </a:bodyPr>
            <a:lstStyle/>
            <a:p>
              <a:pPr>
                <a:lnSpc>
                  <a:spcPts val="3499"/>
                </a:lnSpc>
              </a:pPr>
              <a:r>
                <a:rPr lang="en-US" sz="2499">
                  <a:solidFill>
                    <a:srgbClr val="FFFFFF"/>
                  </a:solidFill>
                  <a:latin typeface="Open Sans"/>
                </a:rPr>
                <a:t>Because there's a lot of sensitive information involved in banking, cybersecurity is non-negotiable. Financial institutions must have robust cybersecurity measures to protect the data of consumers.</a:t>
              </a:r>
            </a:p>
          </p:txBody>
        </p:sp>
        <p:sp>
          <p:nvSpPr>
            <p:cNvPr name="TextBox 6" id="6"/>
            <p:cNvSpPr txBox="true"/>
            <p:nvPr/>
          </p:nvSpPr>
          <p:spPr>
            <a:xfrm rot="0">
              <a:off x="0" y="6462943"/>
              <a:ext cx="13068300" cy="711200"/>
            </a:xfrm>
            <a:prstGeom prst="rect">
              <a:avLst/>
            </a:prstGeom>
          </p:spPr>
          <p:txBody>
            <a:bodyPr anchor="t" rtlCol="false" tIns="0" lIns="0" bIns="0" rIns="0">
              <a:spAutoFit/>
            </a:bodyPr>
            <a:lstStyle/>
            <a:p>
              <a:pPr>
                <a:lnSpc>
                  <a:spcPts val="4200"/>
                </a:lnSpc>
              </a:pPr>
              <a:r>
                <a:rPr lang="en-US" sz="3500">
                  <a:solidFill>
                    <a:srgbClr val="A1EFB2"/>
                  </a:solidFill>
                  <a:latin typeface="Open Sans Bold"/>
                </a:rPr>
                <a:t>Protecting data is crucial</a:t>
              </a:r>
            </a:p>
          </p:txBody>
        </p:sp>
        <p:sp>
          <p:nvSpPr>
            <p:cNvPr name="AutoShape 7" id="7"/>
            <p:cNvSpPr/>
            <p:nvPr/>
          </p:nvSpPr>
          <p:spPr>
            <a:xfrm rot="0">
              <a:off x="0" y="5889117"/>
              <a:ext cx="1729182" cy="0"/>
            </a:xfrm>
            <a:prstGeom prst="line">
              <a:avLst/>
            </a:prstGeom>
            <a:ln cap="flat" w="50800">
              <a:solidFill>
                <a:srgbClr val="FFFFFF"/>
              </a:solidFill>
              <a:prstDash val="solid"/>
              <a:headEnd type="none" len="sm" w="sm"/>
              <a:tailEnd type="none" len="sm" w="sm"/>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1EFB2"/>
        </a:solidFill>
      </p:bgPr>
    </p:bg>
    <p:spTree>
      <p:nvGrpSpPr>
        <p:cNvPr id="1" name=""/>
        <p:cNvGrpSpPr/>
        <p:nvPr/>
      </p:nvGrpSpPr>
      <p:grpSpPr>
        <a:xfrm>
          <a:off x="0" y="0"/>
          <a:ext cx="0" cy="0"/>
          <a:chOff x="0" y="0"/>
          <a:chExt cx="0" cy="0"/>
        </a:xfrm>
      </p:grpSpPr>
      <p:sp>
        <p:nvSpPr>
          <p:cNvPr name="Freeform 2" id="2"/>
          <p:cNvSpPr/>
          <p:nvPr/>
        </p:nvSpPr>
        <p:spPr>
          <a:xfrm flipH="false" flipV="false" rot="0">
            <a:off x="10282646" y="0"/>
            <a:ext cx="8005354" cy="10287000"/>
          </a:xfrm>
          <a:custGeom>
            <a:avLst/>
            <a:gdLst/>
            <a:ahLst/>
            <a:cxnLst/>
            <a:rect r="r" b="b" t="t" l="l"/>
            <a:pathLst>
              <a:path h="10287000" w="8005354">
                <a:moveTo>
                  <a:pt x="0" y="0"/>
                </a:moveTo>
                <a:lnTo>
                  <a:pt x="8005354" y="0"/>
                </a:lnTo>
                <a:lnTo>
                  <a:pt x="8005354" y="10287000"/>
                </a:lnTo>
                <a:lnTo>
                  <a:pt x="0" y="10287000"/>
                </a:lnTo>
                <a:lnTo>
                  <a:pt x="0" y="0"/>
                </a:lnTo>
                <a:close/>
              </a:path>
            </a:pathLst>
          </a:custGeom>
          <a:blipFill>
            <a:blip r:embed="rId2"/>
            <a:stretch>
              <a:fillRect l="0" t="-8365" r="0" b="-8365"/>
            </a:stretch>
          </a:blipFill>
        </p:spPr>
      </p:sp>
      <p:grpSp>
        <p:nvGrpSpPr>
          <p:cNvPr name="Group 3" id="3"/>
          <p:cNvGrpSpPr/>
          <p:nvPr/>
        </p:nvGrpSpPr>
        <p:grpSpPr>
          <a:xfrm rot="0">
            <a:off x="1592036" y="2234012"/>
            <a:ext cx="7010767" cy="5095368"/>
            <a:chOff x="0" y="0"/>
            <a:chExt cx="9347690" cy="6793824"/>
          </a:xfrm>
        </p:grpSpPr>
        <p:sp>
          <p:nvSpPr>
            <p:cNvPr name="AutoShape 4" id="4"/>
            <p:cNvSpPr/>
            <p:nvPr/>
          </p:nvSpPr>
          <p:spPr>
            <a:xfrm rot="0">
              <a:off x="0" y="6743024"/>
              <a:ext cx="1861281" cy="0"/>
            </a:xfrm>
            <a:prstGeom prst="line">
              <a:avLst/>
            </a:prstGeom>
            <a:ln cap="flat" w="50800">
              <a:solidFill>
                <a:srgbClr val="2A2A2A"/>
              </a:solidFill>
              <a:prstDash val="solid"/>
              <a:headEnd type="none" len="sm" w="sm"/>
              <a:tailEnd type="none" len="sm" w="sm"/>
            </a:ln>
          </p:spPr>
        </p:sp>
        <p:sp>
          <p:nvSpPr>
            <p:cNvPr name="Freeform 5" id="5"/>
            <p:cNvSpPr/>
            <p:nvPr/>
          </p:nvSpPr>
          <p:spPr>
            <a:xfrm flipH="false" flipV="false" rot="0">
              <a:off x="0" y="0"/>
              <a:ext cx="2075660" cy="1958668"/>
            </a:xfrm>
            <a:custGeom>
              <a:avLst/>
              <a:gdLst/>
              <a:ahLst/>
              <a:cxnLst/>
              <a:rect r="r" b="b" t="t" l="l"/>
              <a:pathLst>
                <a:path h="1958668" w="2075660">
                  <a:moveTo>
                    <a:pt x="0" y="0"/>
                  </a:moveTo>
                  <a:lnTo>
                    <a:pt x="2075660" y="0"/>
                  </a:lnTo>
                  <a:lnTo>
                    <a:pt x="2075660" y="1958668"/>
                  </a:lnTo>
                  <a:lnTo>
                    <a:pt x="0" y="1958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0" y="2429551"/>
              <a:ext cx="9347690" cy="3657600"/>
            </a:xfrm>
            <a:prstGeom prst="rect">
              <a:avLst/>
            </a:prstGeom>
          </p:spPr>
          <p:txBody>
            <a:bodyPr anchor="t" rtlCol="false" tIns="0" lIns="0" bIns="0" rIns="0">
              <a:spAutoFit/>
            </a:bodyPr>
            <a:lstStyle/>
            <a:p>
              <a:pPr>
                <a:lnSpc>
                  <a:spcPts val="10800"/>
                </a:lnSpc>
              </a:pPr>
              <a:r>
                <a:rPr lang="en-US" sz="9000">
                  <a:solidFill>
                    <a:srgbClr val="2A2A2A"/>
                  </a:solidFill>
                  <a:latin typeface="Open Sans"/>
                </a:rPr>
                <a:t>Challenges of FinTech</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DAF9wrNYs6c</dc:identifier>
  <dcterms:modified xsi:type="dcterms:W3CDTF">2011-08-01T06:04:30Z</dcterms:modified>
  <cp:revision>1</cp:revision>
  <dc:title>OS case Study</dc:title>
</cp:coreProperties>
</file>